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6"/>
  </p:sldMasterIdLst>
  <p:notesMasterIdLst>
    <p:notesMasterId r:id="rId54"/>
  </p:notesMasterIdLst>
  <p:handoutMasterIdLst>
    <p:handoutMasterId r:id="rId55"/>
  </p:handoutMasterIdLst>
  <p:sldIdLst>
    <p:sldId id="327" r:id="rId7"/>
    <p:sldId id="330" r:id="rId8"/>
    <p:sldId id="331" r:id="rId9"/>
    <p:sldId id="332"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2965" autoAdjust="0"/>
  </p:normalViewPr>
  <p:slideViewPr>
    <p:cSldViewPr snapToGrid="0" snapToObjects="1">
      <p:cViewPr varScale="1">
        <p:scale>
          <a:sx n="80" d="100"/>
          <a:sy n="80" d="100"/>
        </p:scale>
        <p:origin x="989"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customXml" Target="../customXml/item5.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915144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9964604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4104076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64466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77896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1785122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65882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285561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026725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9380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811252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551609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4166166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111388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310763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1740878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3155881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461140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416460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1482914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890596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2131241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3551434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4184919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958740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847724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2857535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1720473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4623999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38</a:t>
            </a:fld>
            <a:endParaRPr lang="en-US"/>
          </a:p>
        </p:txBody>
      </p:sp>
    </p:spTree>
    <p:extLst>
      <p:ext uri="{BB962C8B-B14F-4D97-AF65-F5344CB8AC3E}">
        <p14:creationId xmlns:p14="http://schemas.microsoft.com/office/powerpoint/2010/main" val="1006789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3300652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993958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7290800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2290023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12598275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1809720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187199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3147199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355338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3913046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23619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538427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2053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hyperlink" Target="https://github.com/ndriscoll20/IBMDataScience/blob/master/DataScienceCapstone/jupyter_notebooks/DataScienceCapstone_MachineLearning.ipynb" TargetMode="External"/><Relationship Id="rId5" Type="http://schemas.openxmlformats.org/officeDocument/2006/relationships/hyperlink" Target="https://github.com/ndriscoll20/IBMDataScience/blob/master/DataScienceCapstone/python_code/capstonePlotlyDash.py" TargetMode="External"/><Relationship Id="rId4" Type="http://schemas.openxmlformats.org/officeDocument/2006/relationships/hyperlink" Target="https://github.com/ndriscoll20/IBMDataScience/tree/master/DataScienceCapstone/jupyter_notebook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api.spacexdata.com/v4/cores/"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rocke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Nick Driscoll</a:t>
            </a:r>
          </a:p>
          <a:p>
            <a:r>
              <a:rPr lang="en-US" dirty="0">
                <a:solidFill>
                  <a:schemeClr val="bg2"/>
                </a:solidFill>
                <a:latin typeface="Abadi" panose="020B0604020104020204" pitchFamily="34" charset="0"/>
                <a:ea typeface="SF Pro" pitchFamily="2" charset="0"/>
                <a:cs typeface="SF Pro" pitchFamily="2" charset="0"/>
              </a:rPr>
              <a:t>10/12/2022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After data collection, data was cleaned and organized</a:t>
            </a:r>
          </a:p>
          <a:p>
            <a:pPr lvl="1"/>
            <a:r>
              <a:rPr lang="en-US" sz="1800" dirty="0">
                <a:solidFill>
                  <a:schemeClr val="accent3">
                    <a:lumMod val="25000"/>
                  </a:schemeClr>
                </a:solidFill>
                <a:latin typeface="Abadi" panose="020B0604020104020204" pitchFamily="34" charset="0"/>
              </a:rPr>
              <a:t>Filter the data only by Falcon 9 data</a:t>
            </a:r>
          </a:p>
          <a:p>
            <a:pPr lvl="1"/>
            <a:r>
              <a:rPr lang="en-US" sz="1800" dirty="0">
                <a:solidFill>
                  <a:schemeClr val="accent3">
                    <a:lumMod val="25000"/>
                  </a:schemeClr>
                </a:solidFill>
                <a:latin typeface="Abadi" panose="020B0604020104020204" pitchFamily="34" charset="0"/>
              </a:rPr>
              <a:t>Removing nulls and missing values</a:t>
            </a:r>
          </a:p>
          <a:p>
            <a:pPr lvl="1"/>
            <a:r>
              <a:rPr lang="en-US" sz="1800" dirty="0">
                <a:solidFill>
                  <a:schemeClr val="accent3">
                    <a:lumMod val="25000"/>
                  </a:schemeClr>
                </a:solidFill>
                <a:latin typeface="Abadi" panose="020B0604020104020204" pitchFamily="34" charset="0"/>
              </a:rPr>
              <a:t>Find distribution of launches per site, per type of orbit, per booster version, per payload mass</a:t>
            </a:r>
          </a:p>
          <a:p>
            <a:pPr lvl="1"/>
            <a:r>
              <a:rPr lang="en-US" sz="1800" dirty="0">
                <a:solidFill>
                  <a:schemeClr val="accent3">
                    <a:lumMod val="25000"/>
                  </a:schemeClr>
                </a:solidFill>
                <a:latin typeface="Abadi" panose="020B0604020104020204" pitchFamily="34" charset="0"/>
              </a:rPr>
              <a:t>Create a ‘landing’ outcome class to make the mission outcome binary</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BD140DFE-2AEC-7785-F246-1A624AA7BDF3}"/>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visualized the following, in order to gain an understanding of the relationships between features and to start forming a hypothesis of which features contribute to launch success</a:t>
            </a:r>
          </a:p>
          <a:p>
            <a:pPr lvl="1">
              <a:lnSpc>
                <a:spcPct val="100000"/>
              </a:lnSpc>
              <a:spcBef>
                <a:spcPts val="1400"/>
              </a:spcBef>
            </a:pPr>
            <a:r>
              <a:rPr lang="en-US" sz="1800" dirty="0">
                <a:solidFill>
                  <a:schemeClr val="accent3">
                    <a:lumMod val="25000"/>
                  </a:schemeClr>
                </a:solidFill>
                <a:latin typeface="Abadi"/>
              </a:rPr>
              <a:t>Flight Number vs. Payload Mass Categorized by Landing Success</a:t>
            </a:r>
          </a:p>
          <a:p>
            <a:pPr lvl="1">
              <a:lnSpc>
                <a:spcPct val="100000"/>
              </a:lnSpc>
              <a:spcBef>
                <a:spcPts val="1400"/>
              </a:spcBef>
            </a:pPr>
            <a:r>
              <a:rPr lang="en-US" sz="1800" dirty="0">
                <a:solidFill>
                  <a:schemeClr val="accent3">
                    <a:lumMod val="25000"/>
                  </a:schemeClr>
                </a:solidFill>
                <a:latin typeface="Abadi"/>
              </a:rPr>
              <a:t>Flight Number vs. Launch Site Categorized by Landing Success</a:t>
            </a:r>
          </a:p>
          <a:p>
            <a:pPr lvl="1">
              <a:lnSpc>
                <a:spcPct val="100000"/>
              </a:lnSpc>
              <a:spcBef>
                <a:spcPts val="1400"/>
              </a:spcBef>
            </a:pPr>
            <a:r>
              <a:rPr lang="en-US" sz="1800" dirty="0">
                <a:solidFill>
                  <a:schemeClr val="accent3">
                    <a:lumMod val="25000"/>
                  </a:schemeClr>
                </a:solidFill>
                <a:latin typeface="Abadi"/>
              </a:rPr>
              <a:t>Payload Mass vs. Launch Site Categorized by Landing Success</a:t>
            </a:r>
          </a:p>
          <a:p>
            <a:pPr lvl="1">
              <a:lnSpc>
                <a:spcPct val="100000"/>
              </a:lnSpc>
              <a:spcBef>
                <a:spcPts val="1400"/>
              </a:spcBef>
            </a:pPr>
            <a:r>
              <a:rPr lang="en-US" sz="1800" dirty="0">
                <a:solidFill>
                  <a:schemeClr val="accent3">
                    <a:lumMod val="25000"/>
                  </a:schemeClr>
                </a:solidFill>
                <a:latin typeface="Abadi"/>
              </a:rPr>
              <a:t>Success rate vs. Orbit Type</a:t>
            </a:r>
          </a:p>
          <a:p>
            <a:pPr lvl="1">
              <a:lnSpc>
                <a:spcPct val="100000"/>
              </a:lnSpc>
              <a:spcBef>
                <a:spcPts val="1400"/>
              </a:spcBef>
            </a:pPr>
            <a:r>
              <a:rPr lang="en-US" sz="1800" dirty="0">
                <a:solidFill>
                  <a:schemeClr val="accent3">
                    <a:lumMod val="25000"/>
                  </a:schemeClr>
                </a:solidFill>
                <a:latin typeface="Abadi"/>
              </a:rPr>
              <a:t>Flight Number vs. Orbit Type, Categorized by Landing Success</a:t>
            </a:r>
          </a:p>
          <a:p>
            <a:pPr lvl="1">
              <a:lnSpc>
                <a:spcPct val="100000"/>
              </a:lnSpc>
              <a:spcBef>
                <a:spcPts val="1400"/>
              </a:spcBef>
            </a:pPr>
            <a:r>
              <a:rPr lang="en-US" sz="1800" dirty="0">
                <a:solidFill>
                  <a:schemeClr val="accent3">
                    <a:lumMod val="25000"/>
                  </a:schemeClr>
                </a:solidFill>
                <a:latin typeface="Abadi"/>
              </a:rPr>
              <a:t>Payload vs. Orbit Type, Categorized by Landing Success</a:t>
            </a:r>
          </a:p>
          <a:p>
            <a:pPr lvl="1">
              <a:lnSpc>
                <a:spcPct val="100000"/>
              </a:lnSpc>
              <a:spcBef>
                <a:spcPts val="1400"/>
              </a:spcBef>
            </a:pPr>
            <a:r>
              <a:rPr lang="en-US" sz="1800" dirty="0">
                <a:solidFill>
                  <a:schemeClr val="accent3">
                    <a:lumMod val="25000"/>
                  </a:schemeClr>
                </a:solidFill>
                <a:latin typeface="Abadi"/>
              </a:rPr>
              <a:t>Landing Success over Time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043CF2F4-E7E6-3C5E-6730-3CDD1DAA3083}"/>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https://github.com/ndriscoll20/IBMDataScience/blob/master/DataScienceCapstone/jupyter_notebooks/DataScienceCapstone_EDA_dataviz_pandas.ipynb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1786"/>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The following SQL Queries were executed in order to explore the dataset: </a:t>
            </a:r>
          </a:p>
          <a:p>
            <a:pPr lvl="1">
              <a:lnSpc>
                <a:spcPct val="100000"/>
              </a:lnSpc>
              <a:spcBef>
                <a:spcPts val="1400"/>
              </a:spcBef>
            </a:pPr>
            <a:r>
              <a:rPr lang="en-US" sz="1600" dirty="0">
                <a:solidFill>
                  <a:schemeClr val="accent3">
                    <a:lumMod val="25000"/>
                  </a:schemeClr>
                </a:solidFill>
                <a:latin typeface="Abadi"/>
              </a:rPr>
              <a:t>Unique Launch Sites</a:t>
            </a:r>
          </a:p>
          <a:p>
            <a:pPr lvl="1">
              <a:lnSpc>
                <a:spcPct val="100000"/>
              </a:lnSpc>
              <a:spcBef>
                <a:spcPts val="1400"/>
              </a:spcBef>
            </a:pPr>
            <a:r>
              <a:rPr lang="en-US" sz="1600" dirty="0">
                <a:solidFill>
                  <a:schemeClr val="accent3">
                    <a:lumMod val="25000"/>
                  </a:schemeClr>
                </a:solidFill>
                <a:latin typeface="Abadi"/>
              </a:rPr>
              <a:t>Launch Sites beginning with ‘CCA’</a:t>
            </a:r>
          </a:p>
          <a:p>
            <a:pPr lvl="1">
              <a:lnSpc>
                <a:spcPct val="100000"/>
              </a:lnSpc>
              <a:spcBef>
                <a:spcPts val="1400"/>
              </a:spcBef>
            </a:pPr>
            <a:r>
              <a:rPr lang="en-US" sz="1600" dirty="0">
                <a:solidFill>
                  <a:schemeClr val="accent3">
                    <a:lumMod val="25000"/>
                  </a:schemeClr>
                </a:solidFill>
                <a:latin typeface="Abadi"/>
              </a:rPr>
              <a:t>Total Payload Mass for NASA launches</a:t>
            </a:r>
          </a:p>
          <a:p>
            <a:pPr lvl="1">
              <a:lnSpc>
                <a:spcPct val="100000"/>
              </a:lnSpc>
              <a:spcBef>
                <a:spcPts val="1400"/>
              </a:spcBef>
            </a:pPr>
            <a:r>
              <a:rPr lang="en-US" sz="1600" dirty="0">
                <a:solidFill>
                  <a:schemeClr val="accent3">
                    <a:lumMod val="25000"/>
                  </a:schemeClr>
                </a:solidFill>
                <a:latin typeface="Abadi"/>
              </a:rPr>
              <a:t>Average Payload Mass for Falcon 9 V1.1</a:t>
            </a:r>
          </a:p>
          <a:p>
            <a:pPr lvl="1">
              <a:lnSpc>
                <a:spcPct val="100000"/>
              </a:lnSpc>
              <a:spcBef>
                <a:spcPts val="1400"/>
              </a:spcBef>
            </a:pPr>
            <a:r>
              <a:rPr lang="en-US" sz="1600" dirty="0">
                <a:solidFill>
                  <a:schemeClr val="accent3">
                    <a:lumMod val="25000"/>
                  </a:schemeClr>
                </a:solidFill>
                <a:latin typeface="Abadi" panose="020B0604020104020204" pitchFamily="34" charset="0"/>
              </a:rPr>
              <a:t>First Successful Landing</a:t>
            </a:r>
          </a:p>
          <a:p>
            <a:pPr lvl="1">
              <a:lnSpc>
                <a:spcPct val="100000"/>
              </a:lnSpc>
              <a:spcBef>
                <a:spcPts val="1400"/>
              </a:spcBef>
            </a:pPr>
            <a:r>
              <a:rPr lang="en-US" sz="1600" dirty="0">
                <a:solidFill>
                  <a:schemeClr val="accent3">
                    <a:lumMod val="25000"/>
                  </a:schemeClr>
                </a:solidFill>
                <a:latin typeface="Abadi" panose="020B0604020104020204" pitchFamily="34" charset="0"/>
              </a:rPr>
              <a:t>Names of Boosters that landed on Drone Ships between a certain weight</a:t>
            </a:r>
          </a:p>
          <a:p>
            <a:pPr lvl="1">
              <a:lnSpc>
                <a:spcPct val="100000"/>
              </a:lnSpc>
              <a:spcBef>
                <a:spcPts val="1400"/>
              </a:spcBef>
            </a:pPr>
            <a:r>
              <a:rPr lang="en-US" sz="1600" dirty="0">
                <a:solidFill>
                  <a:schemeClr val="accent3">
                    <a:lumMod val="25000"/>
                  </a:schemeClr>
                </a:solidFill>
                <a:latin typeface="Abadi" panose="020B0604020104020204" pitchFamily="34" charset="0"/>
              </a:rPr>
              <a:t>Total number of Successful and Failure Missions</a:t>
            </a:r>
          </a:p>
          <a:p>
            <a:pPr lvl="1">
              <a:lnSpc>
                <a:spcPct val="100000"/>
              </a:lnSpc>
              <a:spcBef>
                <a:spcPts val="1400"/>
              </a:spcBef>
            </a:pPr>
            <a:r>
              <a:rPr lang="en-US" sz="1600" dirty="0">
                <a:solidFill>
                  <a:schemeClr val="accent3">
                    <a:lumMod val="25000"/>
                  </a:schemeClr>
                </a:solidFill>
                <a:latin typeface="Abadi" panose="020B0604020104020204" pitchFamily="34" charset="0"/>
              </a:rPr>
              <a:t>Booster Version with maximum payload</a:t>
            </a:r>
          </a:p>
          <a:p>
            <a:pPr lvl="1">
              <a:lnSpc>
                <a:spcPct val="100000"/>
              </a:lnSpc>
              <a:spcBef>
                <a:spcPts val="1400"/>
              </a:spcBef>
            </a:pPr>
            <a:r>
              <a:rPr lang="en-US" sz="1600" dirty="0">
                <a:solidFill>
                  <a:schemeClr val="accent3">
                    <a:lumMod val="25000"/>
                  </a:schemeClr>
                </a:solidFill>
                <a:latin typeface="Abadi" panose="020B0604020104020204" pitchFamily="34" charset="0"/>
              </a:rPr>
              <a:t>Month of Failed Landings in 2015</a:t>
            </a:r>
          </a:p>
          <a:p>
            <a:pPr lvl="1">
              <a:lnSpc>
                <a:spcPct val="100000"/>
              </a:lnSpc>
              <a:spcBef>
                <a:spcPts val="1400"/>
              </a:spcBef>
            </a:pPr>
            <a:r>
              <a:rPr lang="en-US" sz="1600" dirty="0">
                <a:solidFill>
                  <a:schemeClr val="accent3">
                    <a:lumMod val="25000"/>
                  </a:schemeClr>
                </a:solidFill>
                <a:latin typeface="Abadi" panose="020B0604020104020204" pitchFamily="34" charset="0"/>
              </a:rPr>
              <a:t>Ranking of Successful Landing Outcomes</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5697331E-DF1F-63F1-D849-D4CADCC54131}"/>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https://github.com/ndriscoll20/IBMDataScience/blob/master/DataScienceCapstone/jupyter_notebooks/DataScienceCapstone_EDA_w_SQL.ipynb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was used to understand the location of different launches, their success rates, and proximity to landmarks</a:t>
            </a:r>
          </a:p>
          <a:p>
            <a:pPr>
              <a:lnSpc>
                <a:spcPct val="100000"/>
              </a:lnSpc>
              <a:spcBef>
                <a:spcPts val="1400"/>
              </a:spcBef>
            </a:pPr>
            <a:r>
              <a:rPr lang="en-US" sz="2200" dirty="0">
                <a:solidFill>
                  <a:schemeClr val="accent3">
                    <a:lumMod val="25000"/>
                  </a:schemeClr>
                </a:solidFill>
                <a:latin typeface="Abadi" panose="020B0604020104020204" pitchFamily="34" charset="0"/>
              </a:rPr>
              <a:t>We used various folium map objects to identify unique features: </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were used to identify each unique launch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and coloring were used to categorize launch success at each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Lines were used to point to the closest landmarks such as coastlines, railways, highways and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Annotations were used to draw the distance to those landmarks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7DB4EC5A-52B8-9835-A9C7-E9E1AFE17669}"/>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https://github.com/ndriscoll20/IBMDataScience/blob/master/DataScienceCapstone/jupyter_notebooks/DataScienceCapstone_launch_sites_capstone.ipynb</a:t>
            </a:r>
          </a:p>
        </p:txBody>
      </p:sp>
      <p:sp>
        <p:nvSpPr>
          <p:cNvPr id="6" name="TextBox 5">
            <a:extLst>
              <a:ext uri="{FF2B5EF4-FFF2-40B4-BE49-F238E27FC236}">
                <a16:creationId xmlns:a16="http://schemas.microsoft.com/office/drawing/2014/main" id="{AD5DCA94-755E-B105-C630-88FB61D386AD}"/>
              </a:ext>
            </a:extLst>
          </p:cNvPr>
          <p:cNvSpPr txBox="1"/>
          <p:nvPr/>
        </p:nvSpPr>
        <p:spPr>
          <a:xfrm>
            <a:off x="803276" y="576943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https://github.com/ndriscoll20/IBMDataScience/blob/master/DataScienceCapstone/site_map.html</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Pie Chart was created with a  site selection dropdown to show the distribution of successful launches across sites, as well as the ratio of success to failures per site</a:t>
            </a:r>
          </a:p>
          <a:p>
            <a:pPr lvl="1">
              <a:lnSpc>
                <a:spcPct val="100000"/>
              </a:lnSpc>
              <a:spcBef>
                <a:spcPts val="1400"/>
              </a:spcBef>
            </a:pPr>
            <a:r>
              <a:rPr lang="en-US" sz="1800" dirty="0">
                <a:solidFill>
                  <a:schemeClr val="accent3">
                    <a:lumMod val="25000"/>
                  </a:schemeClr>
                </a:solidFill>
                <a:latin typeface="Abadi" panose="020B0604020104020204" pitchFamily="34" charset="0"/>
              </a:rPr>
              <a:t>This chart allowed us to identify the sites with the most and least successful launches as well as the ratio of success for each individual site</a:t>
            </a:r>
          </a:p>
          <a:p>
            <a:pPr>
              <a:lnSpc>
                <a:spcPct val="100000"/>
              </a:lnSpc>
              <a:spcBef>
                <a:spcPts val="1400"/>
              </a:spcBef>
            </a:pPr>
            <a:r>
              <a:rPr lang="en-US" sz="2200" dirty="0">
                <a:solidFill>
                  <a:schemeClr val="accent3">
                    <a:lumMod val="25000"/>
                  </a:schemeClr>
                </a:solidFill>
                <a:latin typeface="Abadi" panose="020B0604020104020204" pitchFamily="34" charset="0"/>
              </a:rPr>
              <a:t>A Scatter Chart plotted Payload mass against class (landing success or failure), categorized by booster version. This chart also had a slider bar which allowed us to filter the plot by payload size</a:t>
            </a:r>
          </a:p>
          <a:p>
            <a:pPr lvl="1">
              <a:lnSpc>
                <a:spcPct val="100000"/>
              </a:lnSpc>
              <a:spcBef>
                <a:spcPts val="1400"/>
              </a:spcBef>
            </a:pPr>
            <a:r>
              <a:rPr lang="en-US" sz="1800" dirty="0">
                <a:solidFill>
                  <a:schemeClr val="accent3">
                    <a:lumMod val="25000"/>
                  </a:schemeClr>
                </a:solidFill>
                <a:latin typeface="Abadi" panose="020B0604020104020204" pitchFamily="34" charset="0"/>
              </a:rPr>
              <a:t>This chart allowed us to understand how different booster versions were used for different payload sizes, as well as how different payload sizes and the booster version contributed to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738B7985-8066-A3A5-1FFE-7F12D67D1EFB}"/>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https://github.com/ndriscoll20/IBMDataScience/blob/master/DataScienceCapstone/python_code/capstonePlotlyDash.py </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feature-engineered dataset from the EDA lab to train our model</a:t>
            </a:r>
          </a:p>
          <a:p>
            <a:pPr>
              <a:lnSpc>
                <a:spcPct val="100000"/>
              </a:lnSpc>
              <a:spcBef>
                <a:spcPts val="1400"/>
              </a:spcBef>
            </a:pPr>
            <a:r>
              <a:rPr lang="en-US" sz="2200" dirty="0">
                <a:solidFill>
                  <a:schemeClr val="accent3">
                    <a:lumMod val="25000"/>
                  </a:schemeClr>
                </a:solidFill>
                <a:latin typeface="Abadi" panose="020B0604020104020204" pitchFamily="34" charset="0"/>
              </a:rPr>
              <a:t>Data was split into training and test datasets, and the predictor data was transformed using the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was used to optimize the input parameters for each classification model type</a:t>
            </a:r>
          </a:p>
          <a:p>
            <a:pPr lvl="1">
              <a:lnSpc>
                <a:spcPct val="100000"/>
              </a:lnSpc>
              <a:spcBef>
                <a:spcPts val="1400"/>
              </a:spcBef>
            </a:pPr>
            <a:r>
              <a:rPr lang="en-US" sz="1800" dirty="0">
                <a:solidFill>
                  <a:schemeClr val="accent3">
                    <a:lumMod val="25000"/>
                  </a:schemeClr>
                </a:solidFill>
                <a:latin typeface="Abadi" panose="020B0604020104020204" pitchFamily="34" charset="0"/>
              </a:rPr>
              <a:t>This method automatically </a:t>
            </a:r>
            <a:r>
              <a:rPr lang="en-US" sz="1800" dirty="0" err="1">
                <a:solidFill>
                  <a:schemeClr val="accent3">
                    <a:lumMod val="25000"/>
                  </a:schemeClr>
                </a:solidFill>
                <a:latin typeface="Abadi" panose="020B0604020104020204" pitchFamily="34" charset="0"/>
              </a:rPr>
              <a:t>performes</a:t>
            </a:r>
            <a:r>
              <a:rPr lang="en-US" sz="1800" dirty="0">
                <a:solidFill>
                  <a:schemeClr val="accent3">
                    <a:lumMod val="25000"/>
                  </a:schemeClr>
                </a:solidFill>
                <a:latin typeface="Abadi" panose="020B0604020104020204" pitchFamily="34" charset="0"/>
              </a:rPr>
              <a:t> optimization for us, so that we did not have to individually select, test, and evaluate the results of each possible input parameter</a:t>
            </a:r>
          </a:p>
          <a:p>
            <a:pPr>
              <a:lnSpc>
                <a:spcPct val="100000"/>
              </a:lnSpc>
              <a:spcBef>
                <a:spcPts val="1400"/>
              </a:spcBef>
            </a:pPr>
            <a:r>
              <a:rPr lang="en-US" sz="2200" dirty="0">
                <a:solidFill>
                  <a:schemeClr val="accent3">
                    <a:lumMod val="25000"/>
                  </a:schemeClr>
                </a:solidFill>
                <a:latin typeface="Abadi" panose="020B0604020104020204" pitchFamily="34" charset="0"/>
              </a:rPr>
              <a:t>Models used for classification: Logistic Regression, SVM, Decision Tree, and KNN</a:t>
            </a:r>
          </a:p>
          <a:p>
            <a:pPr>
              <a:lnSpc>
                <a:spcPct val="100000"/>
              </a:lnSpc>
              <a:spcBef>
                <a:spcPts val="1400"/>
              </a:spcBef>
            </a:pPr>
            <a:r>
              <a:rPr lang="en-US" sz="2200" dirty="0">
                <a:solidFill>
                  <a:schemeClr val="accent3">
                    <a:lumMod val="25000"/>
                  </a:schemeClr>
                </a:solidFill>
                <a:latin typeface="Abadi" panose="020B0604020104020204" pitchFamily="34" charset="0"/>
              </a:rPr>
              <a:t>Each model resulted in the same classification accuracy against the test dataset </a:t>
            </a:r>
          </a:p>
          <a:p>
            <a:pPr lvl="1">
              <a:lnSpc>
                <a:spcPct val="100000"/>
              </a:lnSpc>
              <a:spcBef>
                <a:spcPts val="1400"/>
              </a:spcBef>
            </a:pPr>
            <a:r>
              <a:rPr lang="en-US" sz="1800" dirty="0">
                <a:solidFill>
                  <a:schemeClr val="accent3">
                    <a:lumMod val="25000"/>
                  </a:schemeClr>
                </a:solidFill>
                <a:latin typeface="Abadi" panose="020B0604020104020204" pitchFamily="34" charset="0"/>
              </a:rPr>
              <a:t>The only model that varied from one execution of the script to the next was the decision tree. Ultimately, the best performing Decision tree had the same performance of the other models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50F7FDEC-CE17-151A-4C1A-644A83CE032D}"/>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https://github.com/ndriscoll20/IBMDataScience/blob/master/DataScienceCapstone/jupyter_notebooks/DataScienceCapstone_MachineLearning.ipynb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During EDA, data was cleaned by removing nulls, and filling in the average for missing data (payload size), filtering by the rocket of interest (Falcon 9) </a:t>
            </a:r>
          </a:p>
          <a:p>
            <a:pPr lvl="1">
              <a:lnSpc>
                <a:spcPct val="100000"/>
              </a:lnSpc>
              <a:spcBef>
                <a:spcPts val="1400"/>
              </a:spcBef>
            </a:pPr>
            <a:r>
              <a:rPr lang="en-US" sz="1800" dirty="0">
                <a:solidFill>
                  <a:schemeClr val="accent3">
                    <a:lumMod val="25000"/>
                  </a:schemeClr>
                </a:solidFill>
                <a:latin typeface="Abadi" panose="020B0604020104020204" pitchFamily="34" charset="0"/>
              </a:rPr>
              <a:t>New dummy variables were created for categorical variables and the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Visualization and 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Relationships between Flight Number, Payload Mass, Launch Location, Time, and landing success were uncovered</a:t>
            </a:r>
          </a:p>
          <a:p>
            <a:pPr lvl="1">
              <a:lnSpc>
                <a:spcPct val="100000"/>
              </a:lnSpc>
              <a:spcBef>
                <a:spcPts val="1400"/>
              </a:spcBef>
            </a:pPr>
            <a:r>
              <a:rPr lang="en-US" sz="1800" dirty="0">
                <a:solidFill>
                  <a:schemeClr val="accent3">
                    <a:lumMod val="25000"/>
                  </a:schemeClr>
                </a:solidFill>
                <a:latin typeface="Abadi" panose="020B0604020104020204" pitchFamily="34" charset="0"/>
              </a:rPr>
              <a:t>Mapping visualizations gave insights into launch locations, distribution of success across sites, and proximity to landmarks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Each model resulted in the same classification accuracy against the test dataset </a:t>
            </a:r>
          </a:p>
          <a:p>
            <a:pPr lvl="1">
              <a:lnSpc>
                <a:spcPct val="100000"/>
              </a:lnSpc>
              <a:spcBef>
                <a:spcPts val="1400"/>
              </a:spcBef>
            </a:pPr>
            <a:r>
              <a:rPr lang="en-US" sz="1800" dirty="0">
                <a:solidFill>
                  <a:schemeClr val="accent3">
                    <a:lumMod val="25000"/>
                  </a:schemeClr>
                </a:solidFill>
                <a:latin typeface="Abadi" panose="020B0604020104020204" pitchFamily="34" charset="0"/>
              </a:rPr>
              <a:t>The consistency across models may be due to the small sample size in the test set (18 samples)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246999" y="4381500"/>
            <a:ext cx="7698002" cy="164407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clearly increases as Flight Number increases</a:t>
            </a:r>
          </a:p>
          <a:p>
            <a:pPr>
              <a:lnSpc>
                <a:spcPct val="100000"/>
              </a:lnSpc>
              <a:spcBef>
                <a:spcPts val="1400"/>
              </a:spcBef>
            </a:pPr>
            <a:r>
              <a:rPr lang="en-US" sz="2200" dirty="0">
                <a:solidFill>
                  <a:schemeClr val="accent3">
                    <a:lumMod val="25000"/>
                  </a:schemeClr>
                </a:solidFill>
                <a:latin typeface="Abadi" panose="020B0604020104020204" pitchFamily="34" charset="0"/>
              </a:rPr>
              <a:t>VAFB has a better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CCAFS CLC 40 has the most successes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5394602-374F-45D9-A286-1A73940019D8}"/>
              </a:ext>
            </a:extLst>
          </p:cNvPr>
          <p:cNvPicPr>
            <a:picLocks noChangeAspect="1"/>
          </p:cNvPicPr>
          <p:nvPr/>
        </p:nvPicPr>
        <p:blipFill>
          <a:blip r:embed="rId4"/>
          <a:stretch>
            <a:fillRect/>
          </a:stretch>
        </p:blipFill>
        <p:spPr>
          <a:xfrm>
            <a:off x="0" y="1601322"/>
            <a:ext cx="12192000" cy="255725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3DFD506-CD55-F960-5E84-605DE0951D29}"/>
              </a:ext>
            </a:extLst>
          </p:cNvPr>
          <p:cNvPicPr>
            <a:picLocks noChangeAspect="1"/>
          </p:cNvPicPr>
          <p:nvPr/>
        </p:nvPicPr>
        <p:blipFill>
          <a:blip r:embed="rId4"/>
          <a:stretch>
            <a:fillRect/>
          </a:stretch>
        </p:blipFill>
        <p:spPr>
          <a:xfrm>
            <a:off x="0" y="1746054"/>
            <a:ext cx="12192000" cy="2429267"/>
          </a:xfrm>
          <a:prstGeom prst="rect">
            <a:avLst/>
          </a:prstGeom>
        </p:spPr>
      </p:pic>
      <p:sp>
        <p:nvSpPr>
          <p:cNvPr id="7" name="Content Placeholder 2">
            <a:extLst>
              <a:ext uri="{FF2B5EF4-FFF2-40B4-BE49-F238E27FC236}">
                <a16:creationId xmlns:a16="http://schemas.microsoft.com/office/drawing/2014/main" id="{F77A8078-B915-A13A-3B42-D32CC8B30611}"/>
              </a:ext>
            </a:extLst>
          </p:cNvPr>
          <p:cNvSpPr txBox="1">
            <a:spLocks/>
          </p:cNvSpPr>
          <p:nvPr/>
        </p:nvSpPr>
        <p:spPr>
          <a:xfrm>
            <a:off x="2246999" y="4381500"/>
            <a:ext cx="7698002" cy="16440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Success clearly increases as Flight Number increases</a:t>
            </a:r>
          </a:p>
          <a:p>
            <a:pPr>
              <a:lnSpc>
                <a:spcPct val="100000"/>
              </a:lnSpc>
              <a:spcBef>
                <a:spcPts val="1400"/>
              </a:spcBef>
            </a:pPr>
            <a:r>
              <a:rPr lang="en-US" sz="2200">
                <a:solidFill>
                  <a:schemeClr val="accent3">
                    <a:lumMod val="25000"/>
                  </a:schemeClr>
                </a:solidFill>
                <a:latin typeface="Abadi" panose="020B0604020104020204" pitchFamily="34" charset="0"/>
              </a:rPr>
              <a:t>VAFB has a better success ratio</a:t>
            </a:r>
          </a:p>
          <a:p>
            <a:pPr>
              <a:lnSpc>
                <a:spcPct val="100000"/>
              </a:lnSpc>
              <a:spcBef>
                <a:spcPts val="1400"/>
              </a:spcBef>
            </a:pPr>
            <a:r>
              <a:rPr lang="en-US" sz="2200">
                <a:solidFill>
                  <a:schemeClr val="accent3">
                    <a:lumMod val="25000"/>
                  </a:schemeClr>
                </a:solidFill>
                <a:latin typeface="Abadi" panose="020B0604020104020204" pitchFamily="34" charset="0"/>
              </a:rPr>
              <a:t>CCAFS CLC 40 has the most successes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S-L1, GEO, HEO and SSO all have a high degree of success</a:t>
            </a:r>
          </a:p>
          <a:p>
            <a:pPr>
              <a:lnSpc>
                <a:spcPct val="100000"/>
              </a:lnSpc>
              <a:spcBef>
                <a:spcPts val="1400"/>
              </a:spcBef>
            </a:pPr>
            <a:r>
              <a:rPr lang="en-US" sz="2200" dirty="0">
                <a:solidFill>
                  <a:schemeClr val="accent3">
                    <a:lumMod val="25000"/>
                  </a:schemeClr>
                </a:solidFill>
                <a:latin typeface="Abadi" panose="020B0604020104020204" pitchFamily="34" charset="0"/>
              </a:rPr>
              <a:t>GTO and ISS have the lowest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82DDF58-F0E7-1555-A530-C444B586BD9B}"/>
              </a:ext>
            </a:extLst>
          </p:cNvPr>
          <p:cNvPicPr>
            <a:picLocks noChangeAspect="1"/>
          </p:cNvPicPr>
          <p:nvPr/>
        </p:nvPicPr>
        <p:blipFill>
          <a:blip r:embed="rId4"/>
          <a:stretch>
            <a:fillRect/>
          </a:stretch>
        </p:blipFill>
        <p:spPr>
          <a:xfrm>
            <a:off x="4838097" y="1457326"/>
            <a:ext cx="6104559" cy="51032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Higher Flight numbers are typically VLEO orbits</a:t>
            </a:r>
          </a:p>
          <a:p>
            <a:pPr>
              <a:lnSpc>
                <a:spcPct val="100000"/>
              </a:lnSpc>
              <a:spcBef>
                <a:spcPts val="1400"/>
              </a:spcBef>
            </a:pPr>
            <a:r>
              <a:rPr lang="en-US" sz="2200" dirty="0">
                <a:solidFill>
                  <a:schemeClr val="accent3">
                    <a:lumMod val="25000"/>
                  </a:schemeClr>
                </a:solidFill>
                <a:latin typeface="Abadi" panose="020B0604020104020204" pitchFamily="34" charset="0"/>
              </a:rPr>
              <a:t>LEO only had failures for initial flights</a:t>
            </a:r>
          </a:p>
          <a:p>
            <a:pPr>
              <a:lnSpc>
                <a:spcPct val="100000"/>
              </a:lnSpc>
              <a:spcBef>
                <a:spcPts val="1400"/>
              </a:spcBef>
            </a:pPr>
            <a:r>
              <a:rPr lang="en-US" sz="2200" dirty="0">
                <a:solidFill>
                  <a:schemeClr val="accent3">
                    <a:lumMod val="25000"/>
                  </a:schemeClr>
                </a:solidFill>
                <a:latin typeface="Abadi" panose="020B0604020104020204" pitchFamily="34" charset="0"/>
              </a:rPr>
              <a:t>GTO and ISS have the most launches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5F0577C-63B2-956D-B767-FEA8722A7D49}"/>
              </a:ext>
            </a:extLst>
          </p:cNvPr>
          <p:cNvPicPr>
            <a:picLocks noChangeAspect="1"/>
          </p:cNvPicPr>
          <p:nvPr/>
        </p:nvPicPr>
        <p:blipFill>
          <a:blip r:embed="rId4"/>
          <a:stretch>
            <a:fillRect/>
          </a:stretch>
        </p:blipFill>
        <p:spPr>
          <a:xfrm>
            <a:off x="5164064" y="1552575"/>
            <a:ext cx="5608891" cy="499110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sizes are very concentrated to Orbit types</a:t>
            </a:r>
          </a:p>
          <a:p>
            <a:pPr>
              <a:lnSpc>
                <a:spcPct val="100000"/>
              </a:lnSpc>
              <a:spcBef>
                <a:spcPts val="1400"/>
              </a:spcBef>
            </a:pPr>
            <a:r>
              <a:rPr lang="en-US" sz="2200" dirty="0">
                <a:solidFill>
                  <a:schemeClr val="accent3">
                    <a:lumMod val="25000"/>
                  </a:schemeClr>
                </a:solidFill>
                <a:latin typeface="Abadi" panose="020B0604020104020204" pitchFamily="34" charset="0"/>
              </a:rPr>
              <a:t>Higher Payload masses have better success than most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1FC41C-83E6-B5F8-4394-D3C62ED83FC6}"/>
              </a:ext>
            </a:extLst>
          </p:cNvPr>
          <p:cNvPicPr>
            <a:picLocks noChangeAspect="1"/>
          </p:cNvPicPr>
          <p:nvPr/>
        </p:nvPicPr>
        <p:blipFill>
          <a:blip r:embed="rId4"/>
          <a:stretch>
            <a:fillRect/>
          </a:stretch>
        </p:blipFill>
        <p:spPr>
          <a:xfrm>
            <a:off x="5308284" y="1447800"/>
            <a:ext cx="5569265" cy="48529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clearly depicts launch success getting better as the years increase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9103DE0-A5CE-3D24-374C-0BC1BE0DB8D5}"/>
              </a:ext>
            </a:extLst>
          </p:cNvPr>
          <p:cNvPicPr>
            <a:picLocks noChangeAspect="1"/>
          </p:cNvPicPr>
          <p:nvPr/>
        </p:nvPicPr>
        <p:blipFill>
          <a:blip r:embed="rId4"/>
          <a:stretch>
            <a:fillRect/>
          </a:stretch>
        </p:blipFill>
        <p:spPr>
          <a:xfrm>
            <a:off x="5179724" y="1504950"/>
            <a:ext cx="5697826" cy="451008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graphicFrame>
        <p:nvGraphicFramePr>
          <p:cNvPr id="2" name="Content Placeholder 1">
            <a:extLst>
              <a:ext uri="{FF2B5EF4-FFF2-40B4-BE49-F238E27FC236}">
                <a16:creationId xmlns:a16="http://schemas.microsoft.com/office/drawing/2014/main" id="{72D1791C-6B93-A052-63E1-774C59CEB2BB}"/>
              </a:ext>
            </a:extLst>
          </p:cNvPr>
          <p:cNvGraphicFramePr>
            <a:graphicFrameLocks noGrp="1"/>
          </p:cNvGraphicFramePr>
          <p:nvPr>
            <p:ph idx="4294967295"/>
            <p:extLst>
              <p:ext uri="{D42A27DB-BD31-4B8C-83A1-F6EECF244321}">
                <p14:modId xmlns:p14="http://schemas.microsoft.com/office/powerpoint/2010/main" val="2379739189"/>
              </p:ext>
            </p:extLst>
          </p:nvPr>
        </p:nvGraphicFramePr>
        <p:xfrm>
          <a:off x="914400" y="1843364"/>
          <a:ext cx="9745662" cy="343824"/>
        </p:xfrm>
        <a:graphic>
          <a:graphicData uri="http://schemas.openxmlformats.org/drawingml/2006/table">
            <a:tbl>
              <a:tblPr/>
              <a:tblGrid>
                <a:gridCol w="9745662">
                  <a:extLst>
                    <a:ext uri="{9D8B030D-6E8A-4147-A177-3AD203B41FA5}">
                      <a16:colId xmlns:a16="http://schemas.microsoft.com/office/drawing/2014/main" val="1925626821"/>
                    </a:ext>
                  </a:extLst>
                </a:gridCol>
              </a:tblGrid>
              <a:tr h="338980">
                <a:tc>
                  <a:txBody>
                    <a:bodyPr/>
                    <a:lstStyle/>
                    <a:p>
                      <a:r>
                        <a:rPr lang="en-US" sz="1700" dirty="0"/>
                        <a:t>There are 4 unique Launch Sites:</a:t>
                      </a:r>
                    </a:p>
                  </a:txBody>
                  <a:tcPr marL="84745" marR="84745" marT="42372" marB="42372" anchor="ctr">
                    <a:lnL>
                      <a:noFill/>
                    </a:lnL>
                    <a:lnR>
                      <a:noFill/>
                    </a:lnR>
                    <a:lnT>
                      <a:noFill/>
                    </a:lnT>
                    <a:lnB>
                      <a:noFill/>
                    </a:lnB>
                  </a:tcPr>
                </a:tc>
                <a:extLst>
                  <a:ext uri="{0D108BD9-81ED-4DB2-BD59-A6C34878D82A}">
                    <a16:rowId xmlns:a16="http://schemas.microsoft.com/office/drawing/2014/main" val="3372892861"/>
                  </a:ext>
                </a:extLst>
              </a:tr>
            </a:tbl>
          </a:graphicData>
        </a:graphic>
      </p:graphicFrame>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 6">
            <a:extLst>
              <a:ext uri="{FF2B5EF4-FFF2-40B4-BE49-F238E27FC236}">
                <a16:creationId xmlns:a16="http://schemas.microsoft.com/office/drawing/2014/main" id="{EE4AD6C6-E685-B833-AF98-B845F35345B8}"/>
              </a:ext>
            </a:extLst>
          </p:cNvPr>
          <p:cNvGraphicFramePr>
            <a:graphicFrameLocks noGrp="1"/>
          </p:cNvGraphicFramePr>
          <p:nvPr>
            <p:extLst>
              <p:ext uri="{D42A27DB-BD31-4B8C-83A1-F6EECF244321}">
                <p14:modId xmlns:p14="http://schemas.microsoft.com/office/powerpoint/2010/main" val="2772075222"/>
              </p:ext>
            </p:extLst>
          </p:nvPr>
        </p:nvGraphicFramePr>
        <p:xfrm>
          <a:off x="1009650" y="2414334"/>
          <a:ext cx="2235200" cy="1854200"/>
        </p:xfrm>
        <a:graphic>
          <a:graphicData uri="http://schemas.openxmlformats.org/drawingml/2006/table">
            <a:tbl>
              <a:tblPr firstRow="1" bandRow="1">
                <a:tableStyleId>{5C22544A-7EE6-4342-B048-85BDC9FD1C3A}</a:tableStyleId>
              </a:tblPr>
              <a:tblGrid>
                <a:gridCol w="2235200">
                  <a:extLst>
                    <a:ext uri="{9D8B030D-6E8A-4147-A177-3AD203B41FA5}">
                      <a16:colId xmlns:a16="http://schemas.microsoft.com/office/drawing/2014/main" val="250007672"/>
                    </a:ext>
                  </a:extLst>
                </a:gridCol>
              </a:tblGrid>
              <a:tr h="370840">
                <a:tc>
                  <a:txBody>
                    <a:bodyPr/>
                    <a:lstStyle/>
                    <a:p>
                      <a:r>
                        <a:rPr lang="en-US" dirty="0"/>
                        <a:t>Launch Site</a:t>
                      </a:r>
                    </a:p>
                  </a:txBody>
                  <a:tcPr/>
                </a:tc>
                <a:extLst>
                  <a:ext uri="{0D108BD9-81ED-4DB2-BD59-A6C34878D82A}">
                    <a16:rowId xmlns:a16="http://schemas.microsoft.com/office/drawing/2014/main" val="2212224728"/>
                  </a:ext>
                </a:extLst>
              </a:tr>
              <a:tr h="370840">
                <a:tc>
                  <a:txBody>
                    <a:bodyPr/>
                    <a:lstStyle/>
                    <a:p>
                      <a:r>
                        <a:rPr lang="en-US" dirty="0"/>
                        <a:t>CCAFS LC-40</a:t>
                      </a:r>
                    </a:p>
                  </a:txBody>
                  <a:tcPr/>
                </a:tc>
                <a:extLst>
                  <a:ext uri="{0D108BD9-81ED-4DB2-BD59-A6C34878D82A}">
                    <a16:rowId xmlns:a16="http://schemas.microsoft.com/office/drawing/2014/main" val="2738496569"/>
                  </a:ext>
                </a:extLst>
              </a:tr>
              <a:tr h="370840">
                <a:tc>
                  <a:txBody>
                    <a:bodyPr/>
                    <a:lstStyle/>
                    <a:p>
                      <a:r>
                        <a:rPr lang="en-US" dirty="0"/>
                        <a:t>VAFB SLC-4E</a:t>
                      </a:r>
                    </a:p>
                  </a:txBody>
                  <a:tcPr/>
                </a:tc>
                <a:extLst>
                  <a:ext uri="{0D108BD9-81ED-4DB2-BD59-A6C34878D82A}">
                    <a16:rowId xmlns:a16="http://schemas.microsoft.com/office/drawing/2014/main" val="1132572774"/>
                  </a:ext>
                </a:extLst>
              </a:tr>
              <a:tr h="370840">
                <a:tc>
                  <a:txBody>
                    <a:bodyPr/>
                    <a:lstStyle/>
                    <a:p>
                      <a:r>
                        <a:rPr lang="en-US" dirty="0"/>
                        <a:t>KSC LC-39A</a:t>
                      </a:r>
                    </a:p>
                  </a:txBody>
                  <a:tcPr/>
                </a:tc>
                <a:extLst>
                  <a:ext uri="{0D108BD9-81ED-4DB2-BD59-A6C34878D82A}">
                    <a16:rowId xmlns:a16="http://schemas.microsoft.com/office/drawing/2014/main" val="3049655546"/>
                  </a:ext>
                </a:extLst>
              </a:tr>
              <a:tr h="370840">
                <a:tc>
                  <a:txBody>
                    <a:bodyPr/>
                    <a:lstStyle/>
                    <a:p>
                      <a:r>
                        <a:rPr lang="en-US" dirty="0"/>
                        <a:t>CCAFS SLC-40</a:t>
                      </a:r>
                    </a:p>
                  </a:txBody>
                  <a:tcPr/>
                </a:tc>
                <a:extLst>
                  <a:ext uri="{0D108BD9-81ED-4DB2-BD59-A6C34878D82A}">
                    <a16:rowId xmlns:a16="http://schemas.microsoft.com/office/drawing/2014/main" val="1876341272"/>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6884FC6D-EC63-AC0F-3185-BA73D92C1538}"/>
              </a:ext>
            </a:extLst>
          </p:cNvPr>
          <p:cNvPicPr>
            <a:picLocks noGrp="1" noChangeAspect="1"/>
          </p:cNvPicPr>
          <p:nvPr>
            <p:ph idx="4294967295"/>
          </p:nvPr>
        </p:nvPicPr>
        <p:blipFill>
          <a:blip r:embed="rId4"/>
          <a:stretch>
            <a:fillRect/>
          </a:stretch>
        </p:blipFill>
        <p:spPr>
          <a:xfrm>
            <a:off x="770010" y="1625071"/>
            <a:ext cx="10755240" cy="4802140"/>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F1A238F-51ED-C79C-B561-44D8E024F8AF}"/>
              </a:ext>
            </a:extLst>
          </p:cNvPr>
          <p:cNvPicPr>
            <a:picLocks noChangeAspect="1"/>
          </p:cNvPicPr>
          <p:nvPr/>
        </p:nvPicPr>
        <p:blipFill>
          <a:blip r:embed="rId4"/>
          <a:stretch>
            <a:fillRect/>
          </a:stretch>
        </p:blipFill>
        <p:spPr>
          <a:xfrm>
            <a:off x="2495550" y="2489836"/>
            <a:ext cx="2152650" cy="6858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B16DA49A-409C-8FBB-2D97-53078D4FDF66}"/>
              </a:ext>
            </a:extLst>
          </p:cNvPr>
          <p:cNvPicPr>
            <a:picLocks noChangeAspect="1"/>
          </p:cNvPicPr>
          <p:nvPr/>
        </p:nvPicPr>
        <p:blipFill>
          <a:blip r:embed="rId4"/>
          <a:stretch>
            <a:fillRect/>
          </a:stretch>
        </p:blipFill>
        <p:spPr>
          <a:xfrm>
            <a:off x="2813123" y="1333500"/>
            <a:ext cx="2943225" cy="5372100"/>
          </a:xfrm>
          <a:prstGeom prst="rect">
            <a:avLst/>
          </a:prstGeom>
        </p:spPr>
      </p:pic>
      <p:pic>
        <p:nvPicPr>
          <p:cNvPr id="8" name="Picture 7">
            <a:extLst>
              <a:ext uri="{FF2B5EF4-FFF2-40B4-BE49-F238E27FC236}">
                <a16:creationId xmlns:a16="http://schemas.microsoft.com/office/drawing/2014/main" id="{39514D9C-2447-E20E-00E9-FD0694E54E74}"/>
              </a:ext>
            </a:extLst>
          </p:cNvPr>
          <p:cNvPicPr>
            <a:picLocks noChangeAspect="1"/>
          </p:cNvPicPr>
          <p:nvPr/>
        </p:nvPicPr>
        <p:blipFill>
          <a:blip r:embed="rId5"/>
          <a:stretch>
            <a:fillRect/>
          </a:stretch>
        </p:blipFill>
        <p:spPr>
          <a:xfrm>
            <a:off x="6738937" y="3033712"/>
            <a:ext cx="2162175" cy="790575"/>
          </a:xfrm>
          <a:prstGeom prst="rect">
            <a:avLst/>
          </a:prstGeom>
        </p:spPr>
      </p:pic>
      <p:sp>
        <p:nvSpPr>
          <p:cNvPr id="9" name="TextBox 8">
            <a:extLst>
              <a:ext uri="{FF2B5EF4-FFF2-40B4-BE49-F238E27FC236}">
                <a16:creationId xmlns:a16="http://schemas.microsoft.com/office/drawing/2014/main" id="{BB243627-E7F3-5539-18A4-3966E22FA07E}"/>
              </a:ext>
            </a:extLst>
          </p:cNvPr>
          <p:cNvSpPr txBox="1"/>
          <p:nvPr/>
        </p:nvSpPr>
        <p:spPr>
          <a:xfrm>
            <a:off x="504825" y="3650218"/>
            <a:ext cx="2015680" cy="369332"/>
          </a:xfrm>
          <a:prstGeom prst="rect">
            <a:avLst/>
          </a:prstGeom>
          <a:noFill/>
        </p:spPr>
        <p:txBody>
          <a:bodyPr wrap="none" rtlCol="0">
            <a:spAutoFit/>
          </a:bodyPr>
          <a:lstStyle/>
          <a:p>
            <a:r>
              <a:rPr lang="en-US" dirty="0"/>
              <a:t>All Payload Masses:</a:t>
            </a:r>
          </a:p>
        </p:txBody>
      </p:sp>
      <p:sp>
        <p:nvSpPr>
          <p:cNvPr id="10" name="TextBox 9">
            <a:extLst>
              <a:ext uri="{FF2B5EF4-FFF2-40B4-BE49-F238E27FC236}">
                <a16:creationId xmlns:a16="http://schemas.microsoft.com/office/drawing/2014/main" id="{AC8B32B5-D5EF-EB22-96C9-FA4664F5A553}"/>
              </a:ext>
            </a:extLst>
          </p:cNvPr>
          <p:cNvSpPr txBox="1"/>
          <p:nvPr/>
        </p:nvSpPr>
        <p:spPr>
          <a:xfrm>
            <a:off x="7313090" y="2660689"/>
            <a:ext cx="1001813" cy="369332"/>
          </a:xfrm>
          <a:prstGeom prst="rect">
            <a:avLst/>
          </a:prstGeom>
          <a:noFill/>
        </p:spPr>
        <p:txBody>
          <a:bodyPr wrap="none" rtlCol="0">
            <a:spAutoFit/>
          </a:bodyPr>
          <a:lstStyle/>
          <a:p>
            <a:r>
              <a:rPr lang="en-US" dirty="0"/>
              <a:t>Average:</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Ground Pad Landing Success was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D631FCB-B956-5AAD-6565-0DF72D88E30C}"/>
              </a:ext>
            </a:extLst>
          </p:cNvPr>
          <p:cNvPicPr>
            <a:picLocks noChangeAspect="1"/>
          </p:cNvPicPr>
          <p:nvPr/>
        </p:nvPicPr>
        <p:blipFill>
          <a:blip r:embed="rId4"/>
          <a:stretch>
            <a:fillRect/>
          </a:stretch>
        </p:blipFill>
        <p:spPr>
          <a:xfrm>
            <a:off x="5576887" y="3067050"/>
            <a:ext cx="1038225" cy="7239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C6E0D81-EE88-90A1-B641-AC04D94E6AEC}"/>
              </a:ext>
            </a:extLst>
          </p:cNvPr>
          <p:cNvPicPr>
            <a:picLocks noChangeAspect="1"/>
          </p:cNvPicPr>
          <p:nvPr/>
        </p:nvPicPr>
        <p:blipFill>
          <a:blip r:embed="rId4"/>
          <a:stretch>
            <a:fillRect/>
          </a:stretch>
        </p:blipFill>
        <p:spPr>
          <a:xfrm>
            <a:off x="3786187" y="2928937"/>
            <a:ext cx="4619625" cy="16287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61514"/>
            <a:ext cx="9909122" cy="486569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This study was conducted following the methodology outlined in the IBM Data Science Capstone. Most steps of the methodology were also conducted using multiple different techniques, for example: </a:t>
            </a:r>
          </a:p>
          <a:p>
            <a:pPr lvl="2">
              <a:lnSpc>
                <a:spcPct val="100000"/>
              </a:lnSpc>
              <a:spcBef>
                <a:spcPts val="1400"/>
              </a:spcBef>
            </a:pPr>
            <a:r>
              <a:rPr lang="en-US" sz="1400" dirty="0">
                <a:solidFill>
                  <a:schemeClr val="accent3">
                    <a:lumMod val="25000"/>
                  </a:schemeClr>
                </a:solidFill>
                <a:latin typeface="Abadi" panose="020B0604020104020204" pitchFamily="34" charset="0"/>
              </a:rPr>
              <a:t>Data collection was performed using </a:t>
            </a:r>
            <a:r>
              <a:rPr lang="en-US" sz="1400" dirty="0" err="1">
                <a:solidFill>
                  <a:schemeClr val="accent3">
                    <a:lumMod val="25000"/>
                  </a:schemeClr>
                </a:solidFill>
                <a:latin typeface="Abadi" panose="020B0604020104020204" pitchFamily="34" charset="0"/>
              </a:rPr>
              <a:t>Webscraping</a:t>
            </a:r>
            <a:r>
              <a:rPr lang="en-US" sz="1400" dirty="0">
                <a:solidFill>
                  <a:schemeClr val="accent3">
                    <a:lumMod val="25000"/>
                  </a:schemeClr>
                </a:solidFill>
                <a:latin typeface="Abadi" panose="020B0604020104020204" pitchFamily="34" charset="0"/>
              </a:rPr>
              <a:t> of Wikipedia and the SpaceX API</a:t>
            </a:r>
          </a:p>
          <a:p>
            <a:pPr lvl="2">
              <a:lnSpc>
                <a:spcPct val="100000"/>
              </a:lnSpc>
              <a:spcBef>
                <a:spcPts val="1400"/>
              </a:spcBef>
            </a:pPr>
            <a:r>
              <a:rPr lang="en-US" sz="1400" dirty="0">
                <a:solidFill>
                  <a:schemeClr val="accent3">
                    <a:lumMod val="25000"/>
                  </a:schemeClr>
                </a:solidFill>
                <a:latin typeface="Abadi" panose="020B0604020104020204" pitchFamily="34" charset="0"/>
              </a:rPr>
              <a:t>EDA was performed using SQL, pandas and visualization </a:t>
            </a:r>
          </a:p>
          <a:p>
            <a:pPr lvl="2">
              <a:lnSpc>
                <a:spcPct val="100000"/>
              </a:lnSpc>
              <a:spcBef>
                <a:spcPts val="1400"/>
              </a:spcBef>
            </a:pPr>
            <a:r>
              <a:rPr lang="en-US" sz="1400" dirty="0">
                <a:solidFill>
                  <a:schemeClr val="accent3">
                    <a:lumMod val="25000"/>
                  </a:schemeClr>
                </a:solidFill>
                <a:latin typeface="Abadi" panose="020B0604020104020204" pitchFamily="34" charset="0"/>
              </a:rPr>
              <a:t>Visualization was performed using matplotlib plotting of pandas </a:t>
            </a:r>
            <a:r>
              <a:rPr lang="en-US" sz="1400" dirty="0" err="1">
                <a:solidFill>
                  <a:schemeClr val="accent3">
                    <a:lumMod val="25000"/>
                  </a:schemeClr>
                </a:solidFill>
                <a:latin typeface="Abadi" panose="020B0604020104020204" pitchFamily="34" charset="0"/>
              </a:rPr>
              <a:t>DataFrames</a:t>
            </a:r>
            <a:r>
              <a:rPr lang="en-US" sz="1400" dirty="0">
                <a:solidFill>
                  <a:schemeClr val="accent3">
                    <a:lumMod val="25000"/>
                  </a:schemeClr>
                </a:solidFill>
                <a:latin typeface="Abadi" panose="020B0604020104020204" pitchFamily="34" charset="0"/>
              </a:rPr>
              <a:t>, Folium maps, and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 dashboards</a:t>
            </a:r>
          </a:p>
          <a:p>
            <a:pPr lvl="2">
              <a:lnSpc>
                <a:spcPct val="100000"/>
              </a:lnSpc>
              <a:spcBef>
                <a:spcPts val="1400"/>
              </a:spcBef>
            </a:pPr>
            <a:r>
              <a:rPr lang="en-US" sz="1400" dirty="0">
                <a:solidFill>
                  <a:schemeClr val="accent3">
                    <a:lumMod val="25000"/>
                  </a:schemeClr>
                </a:solidFill>
                <a:latin typeface="Abadi" panose="020B0604020104020204" pitchFamily="34" charset="0"/>
              </a:rPr>
              <a:t>Predictive analysis was conducted using logistic regression, SVM, Decision Tree, and KNN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uncovered insights and relationships between features that would be used as predictors: Flight Number, Payload Mass, Orbit,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Training of multiple classification models produced the same classification accuracy performance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E555611-D045-7A6D-93D3-1BA7AB916EAB}"/>
              </a:ext>
            </a:extLst>
          </p:cNvPr>
          <p:cNvPicPr>
            <a:picLocks noChangeAspect="1"/>
          </p:cNvPicPr>
          <p:nvPr/>
        </p:nvPicPr>
        <p:blipFill>
          <a:blip r:embed="rId4"/>
          <a:stretch>
            <a:fillRect/>
          </a:stretch>
        </p:blipFill>
        <p:spPr>
          <a:xfrm>
            <a:off x="5018161" y="3390900"/>
            <a:ext cx="2019300" cy="7810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28698AB-E945-C801-6712-A751FA9E0D43}"/>
              </a:ext>
            </a:extLst>
          </p:cNvPr>
          <p:cNvPicPr>
            <a:picLocks noChangeAspect="1"/>
          </p:cNvPicPr>
          <p:nvPr/>
        </p:nvPicPr>
        <p:blipFill>
          <a:blip r:embed="rId4"/>
          <a:stretch>
            <a:fillRect/>
          </a:stretch>
        </p:blipFill>
        <p:spPr>
          <a:xfrm>
            <a:off x="4614862" y="1854417"/>
            <a:ext cx="2962275" cy="44196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B5CD733-D338-DC77-6A10-729EFADCF95B}"/>
              </a:ext>
            </a:extLst>
          </p:cNvPr>
          <p:cNvPicPr>
            <a:picLocks noChangeAspect="1"/>
          </p:cNvPicPr>
          <p:nvPr/>
        </p:nvPicPr>
        <p:blipFill>
          <a:blip r:embed="rId4"/>
          <a:stretch>
            <a:fillRect/>
          </a:stretch>
        </p:blipFill>
        <p:spPr>
          <a:xfrm>
            <a:off x="3624262" y="4267200"/>
            <a:ext cx="4943475" cy="10096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D72BD45-E8B9-2F9C-6AC5-343AC6746840}"/>
              </a:ext>
            </a:extLst>
          </p:cNvPr>
          <p:cNvPicPr>
            <a:picLocks noChangeAspect="1"/>
          </p:cNvPicPr>
          <p:nvPr/>
        </p:nvPicPr>
        <p:blipFill>
          <a:blip r:embed="rId4"/>
          <a:stretch>
            <a:fillRect/>
          </a:stretch>
        </p:blipFill>
        <p:spPr>
          <a:xfrm>
            <a:off x="600074" y="1319264"/>
            <a:ext cx="6069083" cy="3925710"/>
          </a:xfrm>
          <a:prstGeom prst="rect">
            <a:avLst/>
          </a:prstGeom>
        </p:spPr>
      </p:pic>
      <p:pic>
        <p:nvPicPr>
          <p:cNvPr id="8" name="Picture 7">
            <a:extLst>
              <a:ext uri="{FF2B5EF4-FFF2-40B4-BE49-F238E27FC236}">
                <a16:creationId xmlns:a16="http://schemas.microsoft.com/office/drawing/2014/main" id="{E491491C-BED3-0FFA-2042-9CFFF4EFDA05}"/>
              </a:ext>
            </a:extLst>
          </p:cNvPr>
          <p:cNvPicPr>
            <a:picLocks noChangeAspect="1"/>
          </p:cNvPicPr>
          <p:nvPr/>
        </p:nvPicPr>
        <p:blipFill rotWithShape="1">
          <a:blip r:embed="rId5"/>
          <a:srcRect t="6281"/>
          <a:stretch/>
        </p:blipFill>
        <p:spPr>
          <a:xfrm>
            <a:off x="2186607" y="2038463"/>
            <a:ext cx="7272229" cy="4280887"/>
          </a:xfrm>
          <a:prstGeom prst="rect">
            <a:avLst/>
          </a:prstGeom>
        </p:spPr>
      </p:pic>
      <p:pic>
        <p:nvPicPr>
          <p:cNvPr id="10" name="Picture 9">
            <a:extLst>
              <a:ext uri="{FF2B5EF4-FFF2-40B4-BE49-F238E27FC236}">
                <a16:creationId xmlns:a16="http://schemas.microsoft.com/office/drawing/2014/main" id="{C5C33DA3-6D8C-C78A-1FCE-8B6F98EA76DD}"/>
              </a:ext>
            </a:extLst>
          </p:cNvPr>
          <p:cNvPicPr>
            <a:picLocks noChangeAspect="1"/>
          </p:cNvPicPr>
          <p:nvPr/>
        </p:nvPicPr>
        <p:blipFill>
          <a:blip r:embed="rId6"/>
          <a:stretch>
            <a:fillRect/>
          </a:stretch>
        </p:blipFill>
        <p:spPr>
          <a:xfrm>
            <a:off x="3351830" y="4874373"/>
            <a:ext cx="8633791" cy="181557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1032" y="1687592"/>
            <a:ext cx="2925435" cy="4631757"/>
          </a:xfrm>
          <a:prstGeom prst="rect">
            <a:avLst/>
          </a:prstGeom>
        </p:spPr>
        <p:txBody>
          <a:bodyPr lIns="91440" tIns="45720" rIns="91440" bIns="45720" anchor="t">
            <a:normAutofit fontScale="92500" lnSpcReduction="10000"/>
          </a:bodyPr>
          <a:lstStyle/>
          <a:p>
            <a:r>
              <a:rPr lang="en-US" dirty="0"/>
              <a:t>VAFC:  Vandenberg Air Force Center</a:t>
            </a:r>
          </a:p>
          <a:p>
            <a:r>
              <a:rPr lang="en-US" dirty="0"/>
              <a:t>KSC: Kennedy Space Center</a:t>
            </a:r>
          </a:p>
          <a:p>
            <a:r>
              <a:rPr lang="en-US" dirty="0"/>
              <a:t>CCAFS: Cape Canaveral Air Force Station </a:t>
            </a:r>
          </a:p>
          <a:p>
            <a:r>
              <a:rPr lang="en-US" dirty="0"/>
              <a:t>SLC: Space Launch Complex</a:t>
            </a:r>
          </a:p>
          <a:p>
            <a:r>
              <a:rPr lang="en-US" dirty="0"/>
              <a:t>LC: Launch Complex</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Mapping – Launch Sites</a:t>
            </a:r>
          </a:p>
        </p:txBody>
      </p:sp>
      <p:pic>
        <p:nvPicPr>
          <p:cNvPr id="8" name="Picture 7">
            <a:extLst>
              <a:ext uri="{FF2B5EF4-FFF2-40B4-BE49-F238E27FC236}">
                <a16:creationId xmlns:a16="http://schemas.microsoft.com/office/drawing/2014/main" id="{03DEBECA-A8B2-1C69-5EEB-CF0F6D5AEAD5}"/>
              </a:ext>
            </a:extLst>
          </p:cNvPr>
          <p:cNvPicPr>
            <a:picLocks noChangeAspect="1"/>
          </p:cNvPicPr>
          <p:nvPr/>
        </p:nvPicPr>
        <p:blipFill rotWithShape="1">
          <a:blip r:embed="rId4"/>
          <a:srcRect l="18720" t="20762" r="25016" b="17422"/>
          <a:stretch/>
        </p:blipFill>
        <p:spPr>
          <a:xfrm>
            <a:off x="3867805" y="1687592"/>
            <a:ext cx="3300249" cy="3145110"/>
          </a:xfrm>
          <a:prstGeom prst="rect">
            <a:avLst/>
          </a:prstGeom>
          <a:ln>
            <a:solidFill>
              <a:schemeClr val="tx1"/>
            </a:solidFill>
          </a:ln>
        </p:spPr>
      </p:pic>
      <p:pic>
        <p:nvPicPr>
          <p:cNvPr id="10" name="Picture 9">
            <a:extLst>
              <a:ext uri="{FF2B5EF4-FFF2-40B4-BE49-F238E27FC236}">
                <a16:creationId xmlns:a16="http://schemas.microsoft.com/office/drawing/2014/main" id="{2A1D1D6B-A1D3-D95E-83F6-A0FE95FF46A6}"/>
              </a:ext>
            </a:extLst>
          </p:cNvPr>
          <p:cNvPicPr>
            <a:picLocks noChangeAspect="1"/>
          </p:cNvPicPr>
          <p:nvPr/>
        </p:nvPicPr>
        <p:blipFill rotWithShape="1">
          <a:blip r:embed="rId5"/>
          <a:srcRect l="19954" t="16095" r="17318" b="22125"/>
          <a:stretch/>
        </p:blipFill>
        <p:spPr>
          <a:xfrm>
            <a:off x="7319394" y="2496342"/>
            <a:ext cx="3752194" cy="3930869"/>
          </a:xfrm>
          <a:prstGeom prst="rect">
            <a:avLst/>
          </a:prstGeom>
          <a:ln>
            <a:solidFill>
              <a:schemeClr val="tx1"/>
            </a:solidFill>
          </a:ln>
        </p:spPr>
      </p:pic>
      <p:sp>
        <p:nvSpPr>
          <p:cNvPr id="11" name="TextBox 10">
            <a:extLst>
              <a:ext uri="{FF2B5EF4-FFF2-40B4-BE49-F238E27FC236}">
                <a16:creationId xmlns:a16="http://schemas.microsoft.com/office/drawing/2014/main" id="{0267D302-EB52-BE39-4DDD-D5653BDE4528}"/>
              </a:ext>
            </a:extLst>
          </p:cNvPr>
          <p:cNvSpPr txBox="1"/>
          <p:nvPr/>
        </p:nvSpPr>
        <p:spPr>
          <a:xfrm>
            <a:off x="4846593" y="4978253"/>
            <a:ext cx="1342675" cy="369332"/>
          </a:xfrm>
          <a:prstGeom prst="rect">
            <a:avLst/>
          </a:prstGeom>
          <a:noFill/>
        </p:spPr>
        <p:txBody>
          <a:bodyPr wrap="none" rtlCol="0">
            <a:spAutoFit/>
          </a:bodyPr>
          <a:lstStyle/>
          <a:p>
            <a:r>
              <a:rPr lang="en-US" dirty="0"/>
              <a:t>VAFC SLC-4E</a:t>
            </a:r>
          </a:p>
        </p:txBody>
      </p:sp>
      <p:sp>
        <p:nvSpPr>
          <p:cNvPr id="12" name="TextBox 11">
            <a:extLst>
              <a:ext uri="{FF2B5EF4-FFF2-40B4-BE49-F238E27FC236}">
                <a16:creationId xmlns:a16="http://schemas.microsoft.com/office/drawing/2014/main" id="{B0570BA4-A0A0-5017-6A11-1B425BC2A07A}"/>
              </a:ext>
            </a:extLst>
          </p:cNvPr>
          <p:cNvSpPr txBox="1"/>
          <p:nvPr/>
        </p:nvSpPr>
        <p:spPr>
          <a:xfrm>
            <a:off x="8432175" y="1453049"/>
            <a:ext cx="1526636" cy="923330"/>
          </a:xfrm>
          <a:prstGeom prst="rect">
            <a:avLst/>
          </a:prstGeom>
          <a:noFill/>
        </p:spPr>
        <p:txBody>
          <a:bodyPr wrap="none" rtlCol="0">
            <a:spAutoFit/>
          </a:bodyPr>
          <a:lstStyle/>
          <a:p>
            <a:pPr algn="ctr"/>
            <a:r>
              <a:rPr lang="en-US" dirty="0"/>
              <a:t>KSC LC-39A</a:t>
            </a:r>
          </a:p>
          <a:p>
            <a:pPr algn="ctr"/>
            <a:r>
              <a:rPr lang="en-US" dirty="0"/>
              <a:t>CCAFC SLC-40 </a:t>
            </a:r>
          </a:p>
          <a:p>
            <a:pPr algn="ctr"/>
            <a:r>
              <a:rPr lang="en-US" dirty="0"/>
              <a:t>CCAFS LC-40</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848883"/>
            <a:ext cx="9745589" cy="9350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Mapping – Launch Success</a:t>
            </a:r>
          </a:p>
        </p:txBody>
      </p:sp>
      <p:pic>
        <p:nvPicPr>
          <p:cNvPr id="4" name="Picture 3">
            <a:extLst>
              <a:ext uri="{FF2B5EF4-FFF2-40B4-BE49-F238E27FC236}">
                <a16:creationId xmlns:a16="http://schemas.microsoft.com/office/drawing/2014/main" id="{A0680F8D-7B0C-C786-DB7F-B3C4F7CED6E3}"/>
              </a:ext>
            </a:extLst>
          </p:cNvPr>
          <p:cNvPicPr>
            <a:picLocks noChangeAspect="1"/>
          </p:cNvPicPr>
          <p:nvPr/>
        </p:nvPicPr>
        <p:blipFill>
          <a:blip r:embed="rId4"/>
          <a:stretch>
            <a:fillRect/>
          </a:stretch>
        </p:blipFill>
        <p:spPr>
          <a:xfrm>
            <a:off x="3343596" y="1602385"/>
            <a:ext cx="2868540" cy="2376030"/>
          </a:xfrm>
          <a:prstGeom prst="rect">
            <a:avLst/>
          </a:prstGeom>
          <a:ln>
            <a:solidFill>
              <a:schemeClr val="tx1"/>
            </a:solidFill>
          </a:ln>
        </p:spPr>
      </p:pic>
      <p:sp>
        <p:nvSpPr>
          <p:cNvPr id="6" name="TextBox 5">
            <a:extLst>
              <a:ext uri="{FF2B5EF4-FFF2-40B4-BE49-F238E27FC236}">
                <a16:creationId xmlns:a16="http://schemas.microsoft.com/office/drawing/2014/main" id="{5CD0B70E-A208-768A-3CA4-9BE65B64EC88}"/>
              </a:ext>
            </a:extLst>
          </p:cNvPr>
          <p:cNvSpPr txBox="1"/>
          <p:nvPr/>
        </p:nvSpPr>
        <p:spPr>
          <a:xfrm>
            <a:off x="3634348" y="4006967"/>
            <a:ext cx="2287036" cy="369332"/>
          </a:xfrm>
          <a:prstGeom prst="rect">
            <a:avLst/>
          </a:prstGeom>
          <a:noFill/>
        </p:spPr>
        <p:txBody>
          <a:bodyPr wrap="none" rtlCol="0">
            <a:spAutoFit/>
          </a:bodyPr>
          <a:lstStyle/>
          <a:p>
            <a:pPr algn="ctr"/>
            <a:r>
              <a:rPr lang="en-US" dirty="0"/>
              <a:t>Kennedy Space Center</a:t>
            </a:r>
          </a:p>
        </p:txBody>
      </p:sp>
      <p:pic>
        <p:nvPicPr>
          <p:cNvPr id="9" name="Picture 8">
            <a:extLst>
              <a:ext uri="{FF2B5EF4-FFF2-40B4-BE49-F238E27FC236}">
                <a16:creationId xmlns:a16="http://schemas.microsoft.com/office/drawing/2014/main" id="{225AC687-5711-44E3-D77B-A468DA95E6F6}"/>
              </a:ext>
            </a:extLst>
          </p:cNvPr>
          <p:cNvPicPr>
            <a:picLocks noChangeAspect="1"/>
          </p:cNvPicPr>
          <p:nvPr/>
        </p:nvPicPr>
        <p:blipFill>
          <a:blip r:embed="rId5"/>
          <a:stretch>
            <a:fillRect/>
          </a:stretch>
        </p:blipFill>
        <p:spPr>
          <a:xfrm>
            <a:off x="9493185" y="1621497"/>
            <a:ext cx="2605088" cy="1906581"/>
          </a:xfrm>
          <a:prstGeom prst="rect">
            <a:avLst/>
          </a:prstGeom>
          <a:ln>
            <a:solidFill>
              <a:schemeClr val="tx1"/>
            </a:solidFill>
          </a:ln>
        </p:spPr>
      </p:pic>
      <p:sp>
        <p:nvSpPr>
          <p:cNvPr id="10" name="TextBox 9">
            <a:extLst>
              <a:ext uri="{FF2B5EF4-FFF2-40B4-BE49-F238E27FC236}">
                <a16:creationId xmlns:a16="http://schemas.microsoft.com/office/drawing/2014/main" id="{A210A74A-5EBC-1E78-06C7-C7532FC36AA0}"/>
              </a:ext>
            </a:extLst>
          </p:cNvPr>
          <p:cNvSpPr txBox="1"/>
          <p:nvPr/>
        </p:nvSpPr>
        <p:spPr>
          <a:xfrm>
            <a:off x="10388854" y="3553542"/>
            <a:ext cx="813749" cy="369332"/>
          </a:xfrm>
          <a:prstGeom prst="rect">
            <a:avLst/>
          </a:prstGeom>
          <a:noFill/>
        </p:spPr>
        <p:txBody>
          <a:bodyPr wrap="none" rtlCol="0">
            <a:spAutoFit/>
          </a:bodyPr>
          <a:lstStyle/>
          <a:p>
            <a:pPr algn="ctr"/>
            <a:r>
              <a:rPr lang="en-US" dirty="0"/>
              <a:t>SLC-40</a:t>
            </a:r>
          </a:p>
        </p:txBody>
      </p:sp>
      <p:pic>
        <p:nvPicPr>
          <p:cNvPr id="12" name="Picture 11">
            <a:extLst>
              <a:ext uri="{FF2B5EF4-FFF2-40B4-BE49-F238E27FC236}">
                <a16:creationId xmlns:a16="http://schemas.microsoft.com/office/drawing/2014/main" id="{ECA74C9F-9EAE-92AF-4FCE-37F530591576}"/>
              </a:ext>
            </a:extLst>
          </p:cNvPr>
          <p:cNvPicPr>
            <a:picLocks noChangeAspect="1"/>
          </p:cNvPicPr>
          <p:nvPr/>
        </p:nvPicPr>
        <p:blipFill>
          <a:blip r:embed="rId6"/>
          <a:stretch>
            <a:fillRect/>
          </a:stretch>
        </p:blipFill>
        <p:spPr>
          <a:xfrm>
            <a:off x="6454796" y="1609725"/>
            <a:ext cx="2795729" cy="2902088"/>
          </a:xfrm>
          <a:prstGeom prst="rect">
            <a:avLst/>
          </a:prstGeom>
          <a:ln>
            <a:solidFill>
              <a:schemeClr val="tx1"/>
            </a:solidFill>
          </a:ln>
        </p:spPr>
      </p:pic>
      <p:sp>
        <p:nvSpPr>
          <p:cNvPr id="13" name="TextBox 12">
            <a:extLst>
              <a:ext uri="{FF2B5EF4-FFF2-40B4-BE49-F238E27FC236}">
                <a16:creationId xmlns:a16="http://schemas.microsoft.com/office/drawing/2014/main" id="{C83AB9ED-5883-FB1E-451B-24ACCE40E07D}"/>
              </a:ext>
            </a:extLst>
          </p:cNvPr>
          <p:cNvSpPr txBox="1"/>
          <p:nvPr/>
        </p:nvSpPr>
        <p:spPr>
          <a:xfrm>
            <a:off x="7498684" y="4626350"/>
            <a:ext cx="707951" cy="369332"/>
          </a:xfrm>
          <a:prstGeom prst="rect">
            <a:avLst/>
          </a:prstGeom>
          <a:noFill/>
        </p:spPr>
        <p:txBody>
          <a:bodyPr wrap="none" rtlCol="0">
            <a:spAutoFit/>
          </a:bodyPr>
          <a:lstStyle/>
          <a:p>
            <a:pPr algn="ctr"/>
            <a:r>
              <a:rPr lang="en-US" dirty="0"/>
              <a:t>LC-40</a:t>
            </a:r>
          </a:p>
        </p:txBody>
      </p:sp>
      <p:pic>
        <p:nvPicPr>
          <p:cNvPr id="15" name="Picture 14">
            <a:extLst>
              <a:ext uri="{FF2B5EF4-FFF2-40B4-BE49-F238E27FC236}">
                <a16:creationId xmlns:a16="http://schemas.microsoft.com/office/drawing/2014/main" id="{D79C47BA-405F-3EC2-F1FC-32CC81D3F673}"/>
              </a:ext>
            </a:extLst>
          </p:cNvPr>
          <p:cNvPicPr>
            <a:picLocks noChangeAspect="1"/>
          </p:cNvPicPr>
          <p:nvPr/>
        </p:nvPicPr>
        <p:blipFill>
          <a:blip r:embed="rId7"/>
          <a:stretch>
            <a:fillRect/>
          </a:stretch>
        </p:blipFill>
        <p:spPr>
          <a:xfrm>
            <a:off x="205336" y="1555351"/>
            <a:ext cx="2895600" cy="2590800"/>
          </a:xfrm>
          <a:prstGeom prst="rect">
            <a:avLst/>
          </a:prstGeom>
          <a:ln>
            <a:solidFill>
              <a:schemeClr val="tx1"/>
            </a:solidFill>
          </a:ln>
        </p:spPr>
      </p:pic>
      <p:sp>
        <p:nvSpPr>
          <p:cNvPr id="16" name="TextBox 15">
            <a:extLst>
              <a:ext uri="{FF2B5EF4-FFF2-40B4-BE49-F238E27FC236}">
                <a16:creationId xmlns:a16="http://schemas.microsoft.com/office/drawing/2014/main" id="{19BADBCB-CBB3-6AAC-B5EA-F1C5518F1EE3}"/>
              </a:ext>
            </a:extLst>
          </p:cNvPr>
          <p:cNvSpPr txBox="1"/>
          <p:nvPr/>
        </p:nvSpPr>
        <p:spPr>
          <a:xfrm>
            <a:off x="994110" y="4191633"/>
            <a:ext cx="1318053" cy="369332"/>
          </a:xfrm>
          <a:prstGeom prst="rect">
            <a:avLst/>
          </a:prstGeom>
          <a:noFill/>
        </p:spPr>
        <p:txBody>
          <a:bodyPr wrap="none" rtlCol="0">
            <a:spAutoFit/>
          </a:bodyPr>
          <a:lstStyle/>
          <a:p>
            <a:pPr algn="ctr"/>
            <a:r>
              <a:rPr lang="en-US" dirty="0"/>
              <a:t>Vandenberg</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37537" y="1778852"/>
            <a:ext cx="3820435" cy="4246721"/>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This Folium map depicts the distance form the Kennedy Space Center to the two closest cities and the closest interstate highway. </a:t>
            </a:r>
          </a:p>
          <a:p>
            <a:pPr>
              <a:lnSpc>
                <a:spcPct val="100000"/>
              </a:lnSpc>
              <a:spcBef>
                <a:spcPts val="1400"/>
              </a:spcBef>
            </a:pPr>
            <a:r>
              <a:rPr lang="en-US" sz="2200" dirty="0">
                <a:solidFill>
                  <a:schemeClr val="accent3">
                    <a:lumMod val="25000"/>
                  </a:schemeClr>
                </a:solidFill>
                <a:latin typeface="Abadi"/>
              </a:rPr>
              <a:t>Not pictured: The distance from CCAFS to the coastline</a:t>
            </a:r>
          </a:p>
          <a:p>
            <a:pPr>
              <a:lnSpc>
                <a:spcPct val="100000"/>
              </a:lnSpc>
              <a:spcBef>
                <a:spcPts val="1400"/>
              </a:spcBef>
            </a:pPr>
            <a:r>
              <a:rPr lang="en-US" sz="2200" dirty="0">
                <a:solidFill>
                  <a:schemeClr val="accent3">
                    <a:lumMod val="25000"/>
                  </a:schemeClr>
                </a:solidFill>
                <a:latin typeface="Abadi"/>
              </a:rPr>
              <a:t>Distances: </a:t>
            </a:r>
          </a:p>
          <a:p>
            <a:pPr lvl="1">
              <a:lnSpc>
                <a:spcPct val="100000"/>
              </a:lnSpc>
              <a:spcBef>
                <a:spcPts val="1400"/>
              </a:spcBef>
            </a:pPr>
            <a:r>
              <a:rPr lang="en-US" sz="1800" dirty="0">
                <a:solidFill>
                  <a:schemeClr val="accent3">
                    <a:lumMod val="25000"/>
                  </a:schemeClr>
                </a:solidFill>
                <a:latin typeface="Abadi"/>
              </a:rPr>
              <a:t>Orlando: 71.85km</a:t>
            </a:r>
          </a:p>
          <a:p>
            <a:pPr lvl="1">
              <a:lnSpc>
                <a:spcPct val="100000"/>
              </a:lnSpc>
              <a:spcBef>
                <a:spcPts val="1400"/>
              </a:spcBef>
            </a:pPr>
            <a:r>
              <a:rPr lang="en-US" sz="1800" dirty="0">
                <a:solidFill>
                  <a:schemeClr val="accent3">
                    <a:lumMod val="25000"/>
                  </a:schemeClr>
                </a:solidFill>
                <a:latin typeface="Abadi"/>
              </a:rPr>
              <a:t>Melbourne: 52.80km</a:t>
            </a:r>
          </a:p>
          <a:p>
            <a:pPr lvl="1">
              <a:lnSpc>
                <a:spcPct val="100000"/>
              </a:lnSpc>
              <a:spcBef>
                <a:spcPts val="1400"/>
              </a:spcBef>
            </a:pPr>
            <a:r>
              <a:rPr lang="en-US" sz="1800" dirty="0">
                <a:solidFill>
                  <a:schemeClr val="accent3">
                    <a:lumMod val="25000"/>
                  </a:schemeClr>
                </a:solidFill>
                <a:latin typeface="Abadi"/>
              </a:rPr>
              <a:t>US1: 14.84km</a:t>
            </a:r>
          </a:p>
          <a:p>
            <a:pPr lvl="1">
              <a:lnSpc>
                <a:spcPct val="100000"/>
              </a:lnSpc>
              <a:spcBef>
                <a:spcPts val="1400"/>
              </a:spcBef>
            </a:pPr>
            <a:r>
              <a:rPr lang="en-US" sz="1800" dirty="0">
                <a:solidFill>
                  <a:schemeClr val="accent3">
                    <a:lumMod val="25000"/>
                  </a:schemeClr>
                </a:solidFill>
                <a:latin typeface="Abadi"/>
              </a:rPr>
              <a:t>Coastline: 0.89km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Mapping – Distance to Landmarks</a:t>
            </a:r>
          </a:p>
        </p:txBody>
      </p:sp>
      <p:pic>
        <p:nvPicPr>
          <p:cNvPr id="4" name="Picture 3">
            <a:extLst>
              <a:ext uri="{FF2B5EF4-FFF2-40B4-BE49-F238E27FC236}">
                <a16:creationId xmlns:a16="http://schemas.microsoft.com/office/drawing/2014/main" id="{D7DCD066-B2FE-9513-930E-84A9F8FD98F6}"/>
              </a:ext>
            </a:extLst>
          </p:cNvPr>
          <p:cNvPicPr>
            <a:picLocks noChangeAspect="1"/>
          </p:cNvPicPr>
          <p:nvPr/>
        </p:nvPicPr>
        <p:blipFill>
          <a:blip r:embed="rId4"/>
          <a:stretch>
            <a:fillRect/>
          </a:stretch>
        </p:blipFill>
        <p:spPr>
          <a:xfrm>
            <a:off x="770011" y="1569461"/>
            <a:ext cx="6421062" cy="459898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E8024A34-9C73-6E3D-AAB7-BFC90ABC94BD}"/>
              </a:ext>
            </a:extLst>
          </p:cNvPr>
          <p:cNvPicPr>
            <a:picLocks noChangeAspect="1"/>
          </p:cNvPicPr>
          <p:nvPr/>
        </p:nvPicPr>
        <p:blipFill>
          <a:blip r:embed="rId4"/>
          <a:stretch>
            <a:fillRect/>
          </a:stretch>
        </p:blipFill>
        <p:spPr>
          <a:xfrm>
            <a:off x="1574187" y="1413290"/>
            <a:ext cx="8903313" cy="44387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20575"/>
            <a:ext cx="10229860" cy="2899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advertises that they can launch their Falcon 9 rocket with a cost savings of over 100 million dollars versus other competitors. The key is that they can land and re-use the first stage of the Falcon 9 rocket. Publicly available historical launch data for the Falcon 9 may help competitor companies predict what it takes to build a re-usable first stage rocket. </a:t>
            </a:r>
          </a:p>
          <a:p>
            <a:pPr>
              <a:spcBef>
                <a:spcPts val="1400"/>
              </a:spcBef>
            </a:pPr>
            <a:r>
              <a:rPr lang="en-US" sz="2200" dirty="0">
                <a:solidFill>
                  <a:schemeClr val="accent3">
                    <a:lumMod val="25000"/>
                  </a:schemeClr>
                </a:solidFill>
                <a:latin typeface="Abadi" panose="020B0604020104020204" pitchFamily="34" charset="0"/>
              </a:rPr>
              <a:t>Using the historical launch data, which includes rocket parameters and results, a company may be able to build predictive Machine Learning models to identify if the first stage of the rocket will land or not.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a:t>
            </a:r>
          </a:p>
        </p:txBody>
      </p:sp>
      <p:pic>
        <p:nvPicPr>
          <p:cNvPr id="4" name="Picture 3">
            <a:extLst>
              <a:ext uri="{FF2B5EF4-FFF2-40B4-BE49-F238E27FC236}">
                <a16:creationId xmlns:a16="http://schemas.microsoft.com/office/drawing/2014/main" id="{5EF1776B-3629-99FF-4886-45706845F4D1}"/>
              </a:ext>
            </a:extLst>
          </p:cNvPr>
          <p:cNvPicPr>
            <a:picLocks noChangeAspect="1"/>
          </p:cNvPicPr>
          <p:nvPr/>
        </p:nvPicPr>
        <p:blipFill>
          <a:blip r:embed="rId4"/>
          <a:stretch>
            <a:fillRect/>
          </a:stretch>
        </p:blipFill>
        <p:spPr>
          <a:xfrm>
            <a:off x="1594336" y="1441869"/>
            <a:ext cx="9003327" cy="44581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4" name="Picture 3">
            <a:extLst>
              <a:ext uri="{FF2B5EF4-FFF2-40B4-BE49-F238E27FC236}">
                <a16:creationId xmlns:a16="http://schemas.microsoft.com/office/drawing/2014/main" id="{67236E8C-B1D8-601E-D5D7-51DF083F1086}"/>
              </a:ext>
            </a:extLst>
          </p:cNvPr>
          <p:cNvPicPr>
            <a:picLocks noChangeAspect="1"/>
          </p:cNvPicPr>
          <p:nvPr/>
        </p:nvPicPr>
        <p:blipFill>
          <a:blip r:embed="rId4"/>
          <a:stretch>
            <a:fillRect/>
          </a:stretch>
        </p:blipFill>
        <p:spPr>
          <a:xfrm>
            <a:off x="213634" y="1300514"/>
            <a:ext cx="6691991" cy="3250957"/>
          </a:xfrm>
          <a:prstGeom prst="rect">
            <a:avLst/>
          </a:prstGeom>
        </p:spPr>
      </p:pic>
      <p:pic>
        <p:nvPicPr>
          <p:cNvPr id="7" name="Picture 6">
            <a:extLst>
              <a:ext uri="{FF2B5EF4-FFF2-40B4-BE49-F238E27FC236}">
                <a16:creationId xmlns:a16="http://schemas.microsoft.com/office/drawing/2014/main" id="{ACE057DF-A0A8-BAD0-5CB9-ACBBD568BA20}"/>
              </a:ext>
            </a:extLst>
          </p:cNvPr>
          <p:cNvPicPr>
            <a:picLocks noChangeAspect="1"/>
          </p:cNvPicPr>
          <p:nvPr/>
        </p:nvPicPr>
        <p:blipFill>
          <a:blip r:embed="rId5"/>
          <a:stretch>
            <a:fillRect/>
          </a:stretch>
        </p:blipFill>
        <p:spPr>
          <a:xfrm>
            <a:off x="5309244" y="3353367"/>
            <a:ext cx="6811055" cy="325254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1564" y="1667997"/>
            <a:ext cx="5325989" cy="43575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used to classify the test data set, each model type has the same performance of 83.33%</a:t>
            </a:r>
          </a:p>
          <a:p>
            <a:pPr>
              <a:lnSpc>
                <a:spcPct val="100000"/>
              </a:lnSpc>
              <a:spcBef>
                <a:spcPts val="1400"/>
              </a:spcBef>
            </a:pPr>
            <a:r>
              <a:rPr lang="en-US" sz="2200" dirty="0">
                <a:solidFill>
                  <a:schemeClr val="accent3">
                    <a:lumMod val="25000"/>
                  </a:schemeClr>
                </a:solidFill>
                <a:latin typeface="Abadi" panose="020B0604020104020204" pitchFamily="34" charset="0"/>
              </a:rPr>
              <a:t>Some specific model parameters: </a:t>
            </a:r>
          </a:p>
          <a:p>
            <a:pPr lvl="1">
              <a:lnSpc>
                <a:spcPct val="100000"/>
              </a:lnSpc>
              <a:spcBef>
                <a:spcPts val="1400"/>
              </a:spcBef>
            </a:pPr>
            <a:r>
              <a:rPr lang="en-US" sz="1800" dirty="0" err="1">
                <a:solidFill>
                  <a:schemeClr val="accent3">
                    <a:lumMod val="25000"/>
                  </a:schemeClr>
                </a:solidFill>
                <a:latin typeface="Abadi" panose="020B0604020104020204" pitchFamily="34" charset="0"/>
              </a:rPr>
              <a:t>LogReg</a:t>
            </a:r>
            <a:r>
              <a:rPr lang="en-US" sz="1800" dirty="0">
                <a:solidFill>
                  <a:schemeClr val="accent3">
                    <a:lumMod val="25000"/>
                  </a:schemeClr>
                </a:solidFill>
                <a:latin typeface="Abadi" panose="020B0604020104020204" pitchFamily="34" charset="0"/>
              </a:rPr>
              <a:t>: C=1, penalty=l2, solver=</a:t>
            </a:r>
            <a:r>
              <a:rPr lang="en-US" sz="1800" dirty="0" err="1">
                <a:solidFill>
                  <a:schemeClr val="accent3">
                    <a:lumMod val="25000"/>
                  </a:schemeClr>
                </a:solidFill>
                <a:latin typeface="Abadi" panose="020B0604020104020204" pitchFamily="34" charset="0"/>
              </a:rPr>
              <a:t>lbfgs</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SVM: C=1, gamma=0.0316, kernel=sigmoid</a:t>
            </a:r>
          </a:p>
          <a:p>
            <a:pPr lvl="1">
              <a:lnSpc>
                <a:spcPct val="100000"/>
              </a:lnSpc>
              <a:spcBef>
                <a:spcPts val="1400"/>
              </a:spcBef>
            </a:pPr>
            <a:r>
              <a:rPr lang="en-US" sz="1800" dirty="0">
                <a:solidFill>
                  <a:schemeClr val="accent3">
                    <a:lumMod val="25000"/>
                  </a:schemeClr>
                </a:solidFill>
                <a:latin typeface="Abadi" panose="020B0604020104020204" pitchFamily="34" charset="0"/>
              </a:rPr>
              <a:t>Tree: criterion=entropy, depth=4, splitter=random, features=auto, leaf=1, split=2</a:t>
            </a:r>
          </a:p>
          <a:p>
            <a:pPr lvl="1">
              <a:lnSpc>
                <a:spcPct val="100000"/>
              </a:lnSpc>
              <a:spcBef>
                <a:spcPts val="1400"/>
              </a:spcBef>
            </a:pPr>
            <a:r>
              <a:rPr lang="en-US" sz="1800" dirty="0">
                <a:solidFill>
                  <a:schemeClr val="accent3">
                    <a:lumMod val="25000"/>
                  </a:schemeClr>
                </a:solidFill>
                <a:latin typeface="Abadi" panose="020B0604020104020204" pitchFamily="34" charset="0"/>
              </a:rPr>
              <a:t>KNN: neighbors=6, algo=auto, p=1</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6A8D6F1E-59D5-CBF8-C63E-DDAAA03CE3AF}"/>
              </a:ext>
            </a:extLst>
          </p:cNvPr>
          <p:cNvPicPr>
            <a:picLocks noChangeAspect="1"/>
          </p:cNvPicPr>
          <p:nvPr/>
        </p:nvPicPr>
        <p:blipFill>
          <a:blip r:embed="rId4"/>
          <a:stretch>
            <a:fillRect/>
          </a:stretch>
        </p:blipFill>
        <p:spPr>
          <a:xfrm>
            <a:off x="5937553" y="1667997"/>
            <a:ext cx="5987747" cy="435757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0701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all models had the same performance, this confusion matrix represents all four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A01D99B-DD60-2ADC-942E-CD74EEDCD9CA}"/>
              </a:ext>
            </a:extLst>
          </p:cNvPr>
          <p:cNvPicPr>
            <a:picLocks noChangeAspect="1"/>
          </p:cNvPicPr>
          <p:nvPr/>
        </p:nvPicPr>
        <p:blipFill>
          <a:blip r:embed="rId4"/>
          <a:stretch>
            <a:fillRect/>
          </a:stretch>
        </p:blipFill>
        <p:spPr>
          <a:xfrm>
            <a:off x="5840200" y="1663920"/>
            <a:ext cx="5445411" cy="420506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1837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seemed to be the only model that varied from one test to another (i.e., using different random splits. This is the best accuracy observed</a:t>
            </a:r>
          </a:p>
          <a:p>
            <a:pPr>
              <a:lnSpc>
                <a:spcPct val="100000"/>
              </a:lnSpc>
              <a:spcBef>
                <a:spcPts val="1400"/>
              </a:spcBef>
            </a:pPr>
            <a:r>
              <a:rPr lang="en-US" sz="2200" dirty="0">
                <a:solidFill>
                  <a:schemeClr val="accent3">
                    <a:lumMod val="25000"/>
                  </a:schemeClr>
                </a:solidFill>
                <a:latin typeface="Abadi" panose="020B0604020104020204" pitchFamily="34" charset="0"/>
              </a:rPr>
              <a:t>It make sense that the Logistic Regression model and SVM model have similar performance, as the SVM best performed using a Sigmoid Kernel – the same basis for a Logistic Regression model </a:t>
            </a:r>
          </a:p>
          <a:p>
            <a:pPr>
              <a:lnSpc>
                <a:spcPct val="100000"/>
              </a:lnSpc>
              <a:spcBef>
                <a:spcPts val="1400"/>
              </a:spcBef>
            </a:pPr>
            <a:r>
              <a:rPr lang="en-US" sz="2200" dirty="0">
                <a:solidFill>
                  <a:schemeClr val="accent3">
                    <a:lumMod val="25000"/>
                  </a:schemeClr>
                </a:solidFill>
                <a:latin typeface="Abadi" panose="020B0604020104020204" pitchFamily="34" charset="0"/>
              </a:rPr>
              <a:t>Despite high accuracy scores, the confusion matrix shows that the errors were in the False Positive category which, in this context are a slightly worse error; we have predicted a landing, when there in fact was a failure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Project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Page: </a:t>
            </a:r>
            <a:r>
              <a:rPr lang="en-US" sz="2200" dirty="0">
                <a:solidFill>
                  <a:schemeClr val="accent3">
                    <a:lumMod val="25000"/>
                  </a:schemeClr>
                </a:solidFill>
                <a:latin typeface="Abadi" panose="020B0604020104020204" pitchFamily="34" charset="0"/>
                <a:hlinkClick r:id="rId4"/>
              </a:rPr>
              <a:t>https://github.com/ndriscoll20/IBMDataScience/tree/master/DataScienceCapstone/jupyter_notebooks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python code: </a:t>
            </a: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https://github.com/ndriscoll20/IBMDataScience/blob/master/DataScienceCapstone/python_code/capstonePlotlyDash.py</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Data Visualization with Pandas Notebook: https://github.com/ndriscoll20/IBMDataScience/blob/master/DataScienceCapstone/jupyter_notebooks/DataScienceCapstone_EDA_dataviz_pandas.ipynb </a:t>
            </a:r>
          </a:p>
          <a:p>
            <a:pPr>
              <a:lnSpc>
                <a:spcPct val="100000"/>
              </a:lnSpc>
              <a:spcBef>
                <a:spcPts val="1400"/>
              </a:spcBef>
            </a:pPr>
            <a:r>
              <a:rPr lang="en-US" sz="2200" dirty="0">
                <a:solidFill>
                  <a:schemeClr val="accent3">
                    <a:lumMod val="25000"/>
                  </a:schemeClr>
                </a:solidFill>
                <a:latin typeface="Abadi" panose="020B0604020104020204" pitchFamily="34" charset="0"/>
              </a:rPr>
              <a:t>Machine Learning/Landing Prediction Notebook: </a:t>
            </a:r>
            <a:r>
              <a:rPr lang="en-US" sz="2200" dirty="0">
                <a:solidFill>
                  <a:schemeClr val="accent3">
                    <a:lumMod val="25000"/>
                  </a:schemeClr>
                </a:solidFill>
                <a:latin typeface="Abadi" panose="020B0604020104020204" pitchFamily="34" charset="0"/>
                <a:hlinkClick r:id="rId6"/>
              </a:rPr>
              <a:t>https://github.com/ndriscoll20/IBMDataScience/blob/master/DataScienceCapstone/jupyter_notebooks/DataScienceCapstone_MachineLearning.ipynb</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714772" y="6025573"/>
            <a:ext cx="2743200" cy="295463"/>
          </a:xfrm>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40390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TextBox 1">
            <a:extLst>
              <a:ext uri="{FF2B5EF4-FFF2-40B4-BE49-F238E27FC236}">
                <a16:creationId xmlns:a16="http://schemas.microsoft.com/office/drawing/2014/main" id="{213DC91E-8295-A33E-F776-0E097BB7497A}"/>
              </a:ext>
            </a:extLst>
          </p:cNvPr>
          <p:cNvSpPr txBox="1"/>
          <p:nvPr/>
        </p:nvSpPr>
        <p:spPr>
          <a:xfrm>
            <a:off x="734029" y="1567898"/>
            <a:ext cx="10626398" cy="4937677"/>
          </a:xfrm>
          <a:prstGeom prst="rect">
            <a:avLst/>
          </a:prstGeom>
          <a:noFill/>
        </p:spPr>
        <p:txBody>
          <a:bodyPr wrap="square" rtlCol="0">
            <a:normAutofit fontScale="85000" lnSpcReduction="10000"/>
          </a:bodyPr>
          <a:lstStyle/>
          <a:p>
            <a:pPr>
              <a:lnSpc>
                <a:spcPct val="120000"/>
              </a:lnSpc>
              <a:spcBef>
                <a:spcPts val="600"/>
              </a:spcBef>
            </a:pPr>
            <a:r>
              <a:rPr lang="en-US" sz="2000" dirty="0">
                <a:solidFill>
                  <a:schemeClr val="accent3">
                    <a:lumMod val="25000"/>
                  </a:schemeClr>
                </a:solidFill>
                <a:latin typeface="Abadi"/>
              </a:rPr>
              <a:t>Data collection methodology:</a:t>
            </a:r>
          </a:p>
          <a:p>
            <a:pPr lvl="1">
              <a:lnSpc>
                <a:spcPct val="120000"/>
              </a:lnSpc>
              <a:spcBef>
                <a:spcPts val="600"/>
              </a:spcBef>
            </a:pPr>
            <a:r>
              <a:rPr lang="en-US" sz="1800" dirty="0">
                <a:solidFill>
                  <a:schemeClr val="bg2">
                    <a:lumMod val="50000"/>
                  </a:schemeClr>
                </a:solidFill>
                <a:latin typeface="Abadi"/>
              </a:rPr>
              <a:t>Data on SpaceX Falcon9 Launches is publicly available. It was procured in multiple ways; using the SpaceX API, and </a:t>
            </a:r>
            <a:r>
              <a:rPr lang="en-US" sz="1800" dirty="0" err="1">
                <a:solidFill>
                  <a:schemeClr val="bg2">
                    <a:lumMod val="50000"/>
                  </a:schemeClr>
                </a:solidFill>
                <a:latin typeface="Abadi"/>
              </a:rPr>
              <a:t>WebScraping</a:t>
            </a:r>
            <a:r>
              <a:rPr lang="en-US" sz="1800" dirty="0">
                <a:solidFill>
                  <a:schemeClr val="bg2">
                    <a:lumMod val="50000"/>
                  </a:schemeClr>
                </a:solidFill>
                <a:latin typeface="Abadi"/>
              </a:rPr>
              <a:t> the Falcon 9 Wikipedia page</a:t>
            </a:r>
          </a:p>
          <a:p>
            <a:pPr>
              <a:lnSpc>
                <a:spcPct val="120000"/>
              </a:lnSpc>
              <a:spcBef>
                <a:spcPts val="600"/>
              </a:spcBef>
            </a:pPr>
            <a:r>
              <a:rPr lang="en-US" sz="2000" dirty="0">
                <a:solidFill>
                  <a:schemeClr val="accent3">
                    <a:lumMod val="25000"/>
                  </a:schemeClr>
                </a:solidFill>
                <a:latin typeface="Abadi"/>
              </a:rPr>
              <a:t>Perform data wrangling</a:t>
            </a:r>
          </a:p>
          <a:p>
            <a:pPr lvl="1">
              <a:lnSpc>
                <a:spcPct val="120000"/>
              </a:lnSpc>
              <a:spcBef>
                <a:spcPts val="600"/>
              </a:spcBef>
            </a:pPr>
            <a:r>
              <a:rPr lang="en-US" sz="1800" dirty="0">
                <a:solidFill>
                  <a:schemeClr val="bg2">
                    <a:lumMod val="50000"/>
                  </a:schemeClr>
                </a:solidFill>
                <a:latin typeface="Abadi"/>
              </a:rPr>
              <a:t>Filtered out rockets that were not Falcon 9, Calculated number of launches, occurrence of each orbit type, created binary landing outcome column</a:t>
            </a:r>
          </a:p>
          <a:p>
            <a:pPr>
              <a:lnSpc>
                <a:spcPct val="120000"/>
              </a:lnSpc>
              <a:spcBef>
                <a:spcPts val="600"/>
              </a:spcBef>
            </a:pPr>
            <a:r>
              <a:rPr lang="en-US" sz="2000" dirty="0">
                <a:solidFill>
                  <a:schemeClr val="accent3">
                    <a:lumMod val="25000"/>
                  </a:schemeClr>
                </a:solidFill>
                <a:latin typeface="Abadi"/>
              </a:rPr>
              <a:t>Perform exploratory data analysis (EDA) using visualization and SQL</a:t>
            </a:r>
          </a:p>
          <a:p>
            <a:pPr lvl="1">
              <a:lnSpc>
                <a:spcPct val="120000"/>
              </a:lnSpc>
              <a:spcBef>
                <a:spcPts val="600"/>
              </a:spcBef>
            </a:pPr>
            <a:r>
              <a:rPr lang="en-US" sz="2000" dirty="0">
                <a:solidFill>
                  <a:schemeClr val="bg2">
                    <a:lumMod val="50000"/>
                  </a:schemeClr>
                </a:solidFill>
                <a:latin typeface="Abadi"/>
              </a:rPr>
              <a:t>Visualized: mission outcome by orbit type, mission outcome by launch location, size, weight, etc.</a:t>
            </a:r>
          </a:p>
          <a:p>
            <a:pPr lvl="1">
              <a:lnSpc>
                <a:spcPct val="120000"/>
              </a:lnSpc>
              <a:spcBef>
                <a:spcPts val="600"/>
              </a:spcBef>
            </a:pPr>
            <a:r>
              <a:rPr lang="en-US" sz="2000" dirty="0">
                <a:solidFill>
                  <a:schemeClr val="bg2">
                    <a:lumMod val="50000"/>
                  </a:schemeClr>
                </a:solidFill>
                <a:latin typeface="Abadi"/>
              </a:rPr>
              <a:t>Used SQL Queries to identify distinct mission outcomes, booster version types, payload masses, and rank the successful mission outcomes </a:t>
            </a:r>
            <a:endParaRPr lang="en-US" sz="2000" dirty="0">
              <a:solidFill>
                <a:schemeClr val="accent3">
                  <a:lumMod val="25000"/>
                </a:schemeClr>
              </a:solidFill>
              <a:latin typeface="Abadi"/>
            </a:endParaRPr>
          </a:p>
          <a:p>
            <a:pPr>
              <a:lnSpc>
                <a:spcPct val="120000"/>
              </a:lnSpc>
              <a:spcBef>
                <a:spcPts val="6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lvl="1">
              <a:lnSpc>
                <a:spcPct val="120000"/>
              </a:lnSpc>
              <a:spcBef>
                <a:spcPts val="600"/>
              </a:spcBef>
            </a:pPr>
            <a:r>
              <a:rPr lang="en-US" sz="2000" dirty="0">
                <a:solidFill>
                  <a:schemeClr val="bg2">
                    <a:lumMod val="50000"/>
                  </a:schemeClr>
                </a:solidFill>
                <a:latin typeface="Abadi"/>
              </a:rPr>
              <a:t>Plotted and categorized mission outcomes and site proximity to landmarks</a:t>
            </a:r>
            <a:endParaRPr lang="en-US" sz="2000" dirty="0">
              <a:solidFill>
                <a:schemeClr val="accent3">
                  <a:lumMod val="25000"/>
                </a:schemeClr>
              </a:solidFill>
              <a:latin typeface="Abadi"/>
            </a:endParaRPr>
          </a:p>
          <a:p>
            <a:pPr>
              <a:lnSpc>
                <a:spcPct val="120000"/>
              </a:lnSpc>
              <a:spcBef>
                <a:spcPts val="600"/>
              </a:spcBef>
            </a:pPr>
            <a:r>
              <a:rPr lang="en-US" sz="2000" dirty="0">
                <a:solidFill>
                  <a:schemeClr val="accent3">
                    <a:lumMod val="25000"/>
                  </a:schemeClr>
                </a:solidFill>
                <a:latin typeface="Abadi"/>
              </a:rPr>
              <a:t>Perform predictive analysis using classification models</a:t>
            </a:r>
          </a:p>
          <a:p>
            <a:pPr lvl="1">
              <a:lnSpc>
                <a:spcPct val="120000"/>
              </a:lnSpc>
              <a:spcBef>
                <a:spcPts val="600"/>
              </a:spcBef>
            </a:pPr>
            <a:r>
              <a:rPr lang="en-US" sz="1800" dirty="0">
                <a:solidFill>
                  <a:schemeClr val="bg2">
                    <a:lumMod val="50000"/>
                  </a:schemeClr>
                </a:solidFill>
                <a:latin typeface="Abadi"/>
              </a:rPr>
              <a:t>Cleaned and split data into training/test sets, transformed with </a:t>
            </a:r>
            <a:r>
              <a:rPr lang="en-US" sz="1800" dirty="0" err="1">
                <a:solidFill>
                  <a:schemeClr val="bg2">
                    <a:lumMod val="50000"/>
                  </a:schemeClr>
                </a:solidFill>
                <a:latin typeface="Abadi"/>
              </a:rPr>
              <a:t>StandardScaler</a:t>
            </a:r>
            <a:r>
              <a:rPr lang="en-US" sz="1800" dirty="0">
                <a:solidFill>
                  <a:schemeClr val="bg2">
                    <a:lumMod val="50000"/>
                  </a:schemeClr>
                </a:solidFill>
                <a:latin typeface="Abadi"/>
              </a:rPr>
              <a:t>, trained Logistic Regression, SVM, Tree and KNN Models, and assessed performance using scoring metrics and Confusion Matrix against test data</a:t>
            </a:r>
            <a:endParaRPr lang="en-US" sz="2000" dirty="0">
              <a:solidFill>
                <a:schemeClr val="bg2">
                  <a:lumMod val="50000"/>
                </a:schemeClr>
              </a:solidFill>
              <a:latin typeface="Abadi"/>
            </a:endParaRPr>
          </a:p>
          <a:p>
            <a:endParaRPr lang="en-US" dirty="0"/>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sets were collected via the SpaceX API and the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To access the SpaceX API, functions were defined to pull in data for the Booster Version, Launch Site, Payload information and other core data</a:t>
            </a:r>
          </a:p>
          <a:p>
            <a:pPr>
              <a:lnSpc>
                <a:spcPct val="100000"/>
              </a:lnSpc>
              <a:spcBef>
                <a:spcPts val="1400"/>
              </a:spcBef>
            </a:pP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was performed on the Falcon 9 Wikipedia page. Similarly, functions were defined to pull date/time, booster version, landing status, mass from the Wikipedia table</a:t>
            </a:r>
          </a:p>
          <a:p>
            <a:pPr>
              <a:lnSpc>
                <a:spcPct val="100000"/>
              </a:lnSpc>
              <a:spcBef>
                <a:spcPts val="1400"/>
              </a:spcBef>
            </a:pPr>
            <a:r>
              <a:rPr lang="en-US" sz="2200" dirty="0">
                <a:solidFill>
                  <a:schemeClr val="accent3">
                    <a:lumMod val="25000"/>
                  </a:schemeClr>
                </a:solidFill>
                <a:latin typeface="Abadi" panose="020B0604020104020204" pitchFamily="34" charset="0"/>
              </a:rPr>
              <a:t>Additional details are presented on the following 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Used the following calls to pull the ‘static’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data </a:t>
            </a:r>
          </a:p>
          <a:p>
            <a:pPr marL="0" indent="0">
              <a:lnSpc>
                <a:spcPct val="100000"/>
              </a:lnSpc>
              <a:spcBef>
                <a:spcPts val="0"/>
              </a:spcBef>
              <a:buNone/>
            </a:pPr>
            <a:r>
              <a:rPr lang="en-US" sz="1600" dirty="0" err="1">
                <a:solidFill>
                  <a:schemeClr val="accent3">
                    <a:lumMod val="25000"/>
                  </a:schemeClr>
                </a:solidFill>
                <a:latin typeface="Consolas" panose="020B0609020204030204" pitchFamily="49" charset="0"/>
              </a:rPr>
              <a:t>static_json_url</a:t>
            </a:r>
            <a:r>
              <a:rPr lang="en-US" sz="1600" dirty="0">
                <a:solidFill>
                  <a:schemeClr val="accent3">
                    <a:lumMod val="25000"/>
                  </a:schemeClr>
                </a:solidFill>
                <a:latin typeface="Consolas" panose="020B0609020204030204" pitchFamily="49" charset="0"/>
              </a:rPr>
              <a:t> = ‘…/datasets/</a:t>
            </a:r>
            <a:r>
              <a:rPr lang="en-US" sz="1600" dirty="0" err="1">
                <a:solidFill>
                  <a:schemeClr val="accent3">
                    <a:lumMod val="25000"/>
                  </a:schemeClr>
                </a:solidFill>
                <a:latin typeface="Consolas" panose="020B0609020204030204" pitchFamily="49" charset="0"/>
              </a:rPr>
              <a:t>API_call_spacex_api.json</a:t>
            </a:r>
            <a:r>
              <a:rPr lang="en-US" sz="1600" dirty="0">
                <a:solidFill>
                  <a:schemeClr val="accent3">
                    <a:lumMod val="25000"/>
                  </a:schemeClr>
                </a:solidFill>
                <a:latin typeface="Consolas" panose="020B0609020204030204" pitchFamily="49" charset="0"/>
              </a:rPr>
              <a:t>'</a:t>
            </a:r>
          </a:p>
          <a:p>
            <a:pPr marL="0" indent="0">
              <a:lnSpc>
                <a:spcPct val="100000"/>
              </a:lnSpc>
              <a:spcBef>
                <a:spcPts val="0"/>
              </a:spcBef>
              <a:buNone/>
            </a:pPr>
            <a:r>
              <a:rPr lang="en-US" sz="1600" dirty="0">
                <a:solidFill>
                  <a:schemeClr val="accent3">
                    <a:lumMod val="25000"/>
                  </a:schemeClr>
                </a:solidFill>
                <a:latin typeface="Consolas" panose="020B0609020204030204" pitchFamily="49" charset="0"/>
              </a:rPr>
              <a:t>response = </a:t>
            </a:r>
            <a:r>
              <a:rPr lang="en-US" sz="1600" dirty="0" err="1">
                <a:solidFill>
                  <a:schemeClr val="accent3">
                    <a:lumMod val="25000"/>
                  </a:schemeClr>
                </a:solidFill>
                <a:latin typeface="Consolas" panose="020B0609020204030204" pitchFamily="49" charset="0"/>
              </a:rPr>
              <a:t>requests.get</a:t>
            </a:r>
            <a:r>
              <a:rPr lang="en-US" sz="1600" dirty="0">
                <a:solidFill>
                  <a:schemeClr val="accent3">
                    <a:lumMod val="25000"/>
                  </a:schemeClr>
                </a:solidFill>
                <a:latin typeface="Consolas" panose="020B0609020204030204" pitchFamily="49" charset="0"/>
              </a:rPr>
              <a:t>(</a:t>
            </a:r>
            <a:r>
              <a:rPr lang="en-US" sz="1600" dirty="0" err="1">
                <a:solidFill>
                  <a:schemeClr val="accent3">
                    <a:lumMod val="25000"/>
                  </a:schemeClr>
                </a:solidFill>
                <a:latin typeface="Consolas" panose="020B0609020204030204" pitchFamily="49" charset="0"/>
              </a:rPr>
              <a:t>static_json_url</a:t>
            </a:r>
            <a:r>
              <a:rPr lang="en-US" sz="1600" dirty="0">
                <a:solidFill>
                  <a:schemeClr val="accent3">
                    <a:lumMod val="25000"/>
                  </a:schemeClr>
                </a:solidFill>
                <a:latin typeface="Consolas" panose="020B0609020204030204" pitchFamily="49" charset="0"/>
              </a:rPr>
              <a:t>)</a:t>
            </a:r>
          </a:p>
          <a:p>
            <a:pPr marL="0" indent="0">
              <a:lnSpc>
                <a:spcPct val="100000"/>
              </a:lnSpc>
              <a:spcBef>
                <a:spcPts val="0"/>
              </a:spcBef>
              <a:buNone/>
            </a:pPr>
            <a:r>
              <a:rPr lang="en-US" sz="1600" dirty="0">
                <a:solidFill>
                  <a:schemeClr val="accent3">
                    <a:lumMod val="25000"/>
                  </a:schemeClr>
                </a:solidFill>
                <a:latin typeface="Consolas" panose="020B0609020204030204" pitchFamily="49" charset="0"/>
              </a:rPr>
              <a:t>data = </a:t>
            </a:r>
            <a:r>
              <a:rPr lang="en-US" sz="1600" dirty="0" err="1">
                <a:solidFill>
                  <a:schemeClr val="accent3">
                    <a:lumMod val="25000"/>
                  </a:schemeClr>
                </a:solidFill>
                <a:latin typeface="Consolas" panose="020B0609020204030204" pitchFamily="49" charset="0"/>
              </a:rPr>
              <a:t>pd.json_normalize</a:t>
            </a:r>
            <a:r>
              <a:rPr lang="en-US" sz="1600" dirty="0">
                <a:solidFill>
                  <a:schemeClr val="accent3">
                    <a:lumMod val="25000"/>
                  </a:schemeClr>
                </a:solidFill>
                <a:latin typeface="Consolas" panose="020B0609020204030204" pitchFamily="49" charset="0"/>
              </a:rPr>
              <a:t>(</a:t>
            </a:r>
            <a:r>
              <a:rPr lang="en-US" sz="1600" dirty="0" err="1">
                <a:solidFill>
                  <a:schemeClr val="accent3">
                    <a:lumMod val="25000"/>
                  </a:schemeClr>
                </a:solidFill>
                <a:latin typeface="Consolas" panose="020B0609020204030204" pitchFamily="49" charset="0"/>
              </a:rPr>
              <a:t>response.json</a:t>
            </a:r>
            <a:r>
              <a:rPr lang="en-US" sz="1600" dirty="0">
                <a:solidFill>
                  <a:schemeClr val="accent3">
                    <a:lumMod val="25000"/>
                  </a:schemeClr>
                </a:solidFill>
                <a:latin typeface="Consolas" panose="020B0609020204030204" pitchFamily="49"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called specific data from the following </a:t>
            </a:r>
            <a:r>
              <a:rPr lang="en-US" sz="2200" dirty="0" err="1">
                <a:solidFill>
                  <a:schemeClr val="accent3">
                    <a:lumMod val="25000"/>
                  </a:schemeClr>
                </a:solidFill>
                <a:latin typeface="Abadi" panose="020B0604020104020204" pitchFamily="34" charset="0"/>
              </a:rPr>
              <a:t>apis</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https://api.spacexdata.com/v4/rockets/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https://api.spacexdata.com/v4/launchpads/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https://api.spacexdata.com/v4/payloads/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https://api.spacexdata.com/v4/cores/</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6829FFCF-C00C-B218-18F2-F444718E0891}"/>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https://github.com/ndriscoll20/IBMDataScience/blob/master/DataScienceCapstone/jupyter_notebooks/DataScienceCapstone_API_Scraping.ipynb</a:t>
            </a:r>
          </a:p>
        </p:txBody>
      </p:sp>
      <p:sp>
        <p:nvSpPr>
          <p:cNvPr id="7" name="Oval 6">
            <a:extLst>
              <a:ext uri="{FF2B5EF4-FFF2-40B4-BE49-F238E27FC236}">
                <a16:creationId xmlns:a16="http://schemas.microsoft.com/office/drawing/2014/main" id="{50797169-B6AE-B82E-41F3-E2FC64CAA7DB}"/>
              </a:ext>
            </a:extLst>
          </p:cNvPr>
          <p:cNvSpPr/>
          <p:nvPr/>
        </p:nvSpPr>
        <p:spPr>
          <a:xfrm>
            <a:off x="5991367" y="1944727"/>
            <a:ext cx="1252331" cy="679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r>
              <a:rPr lang="en-US" dirty="0"/>
              <a:t>Create API Request</a:t>
            </a:r>
          </a:p>
        </p:txBody>
      </p:sp>
      <p:sp>
        <p:nvSpPr>
          <p:cNvPr id="8" name="Rectangle 7">
            <a:extLst>
              <a:ext uri="{FF2B5EF4-FFF2-40B4-BE49-F238E27FC236}">
                <a16:creationId xmlns:a16="http://schemas.microsoft.com/office/drawing/2014/main" id="{81DBB555-76E3-3690-F277-CB7307662870}"/>
              </a:ext>
            </a:extLst>
          </p:cNvPr>
          <p:cNvSpPr/>
          <p:nvPr/>
        </p:nvSpPr>
        <p:spPr>
          <a:xfrm>
            <a:off x="7527578" y="1964938"/>
            <a:ext cx="2226365" cy="64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Import dataset into pandas </a:t>
            </a:r>
            <a:r>
              <a:rPr lang="en-US" dirty="0" err="1"/>
              <a:t>DataFrame</a:t>
            </a:r>
            <a:endParaRPr lang="en-US" dirty="0"/>
          </a:p>
        </p:txBody>
      </p:sp>
      <p:sp>
        <p:nvSpPr>
          <p:cNvPr id="9" name="Rectangle 8">
            <a:extLst>
              <a:ext uri="{FF2B5EF4-FFF2-40B4-BE49-F238E27FC236}">
                <a16:creationId xmlns:a16="http://schemas.microsoft.com/office/drawing/2014/main" id="{0B1A79E8-9289-1EDC-F692-EFE2A9EB283E}"/>
              </a:ext>
            </a:extLst>
          </p:cNvPr>
          <p:cNvSpPr/>
          <p:nvPr/>
        </p:nvSpPr>
        <p:spPr>
          <a:xfrm>
            <a:off x="7527579" y="2812234"/>
            <a:ext cx="2226365" cy="512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Clean </a:t>
            </a:r>
            <a:r>
              <a:rPr lang="en-US" dirty="0" err="1"/>
              <a:t>DataFrame</a:t>
            </a:r>
            <a:endParaRPr lang="en-US" dirty="0"/>
          </a:p>
        </p:txBody>
      </p:sp>
      <p:sp>
        <p:nvSpPr>
          <p:cNvPr id="10" name="Rectangle 9">
            <a:extLst>
              <a:ext uri="{FF2B5EF4-FFF2-40B4-BE49-F238E27FC236}">
                <a16:creationId xmlns:a16="http://schemas.microsoft.com/office/drawing/2014/main" id="{9A3BE96A-111B-55CB-8851-163BE9CA39A7}"/>
              </a:ext>
            </a:extLst>
          </p:cNvPr>
          <p:cNvSpPr/>
          <p:nvPr/>
        </p:nvSpPr>
        <p:spPr>
          <a:xfrm>
            <a:off x="7527579" y="3644195"/>
            <a:ext cx="2226365" cy="66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Use functions to pull necessary info from </a:t>
            </a:r>
            <a:r>
              <a:rPr lang="en-US" sz="1400" dirty="0" err="1"/>
              <a:t>DataFrame</a:t>
            </a:r>
            <a:endParaRPr lang="en-US" sz="1400" dirty="0"/>
          </a:p>
        </p:txBody>
      </p:sp>
      <p:sp>
        <p:nvSpPr>
          <p:cNvPr id="11" name="Rectangle 10">
            <a:extLst>
              <a:ext uri="{FF2B5EF4-FFF2-40B4-BE49-F238E27FC236}">
                <a16:creationId xmlns:a16="http://schemas.microsoft.com/office/drawing/2014/main" id="{79322554-1AF9-3CB2-8196-4FB09481B7A0}"/>
              </a:ext>
            </a:extLst>
          </p:cNvPr>
          <p:cNvSpPr/>
          <p:nvPr/>
        </p:nvSpPr>
        <p:spPr>
          <a:xfrm>
            <a:off x="7527579" y="4626103"/>
            <a:ext cx="2226365" cy="64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Allocate to dictionary</a:t>
            </a:r>
          </a:p>
        </p:txBody>
      </p:sp>
      <p:sp>
        <p:nvSpPr>
          <p:cNvPr id="12" name="Rectangle: Rounded Corners 11">
            <a:extLst>
              <a:ext uri="{FF2B5EF4-FFF2-40B4-BE49-F238E27FC236}">
                <a16:creationId xmlns:a16="http://schemas.microsoft.com/office/drawing/2014/main" id="{95778E19-62A9-59D1-D380-960D896043ED}"/>
              </a:ext>
            </a:extLst>
          </p:cNvPr>
          <p:cNvSpPr/>
          <p:nvPr/>
        </p:nvSpPr>
        <p:spPr>
          <a:xfrm>
            <a:off x="9563245" y="5379364"/>
            <a:ext cx="1722366"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a:t>
            </a:r>
            <a:r>
              <a:rPr lang="en-US" dirty="0" err="1"/>
              <a:t>Dict</a:t>
            </a:r>
            <a:r>
              <a:rPr lang="en-US" dirty="0"/>
              <a:t> to csv</a:t>
            </a:r>
          </a:p>
        </p:txBody>
      </p:sp>
      <p:cxnSp>
        <p:nvCxnSpPr>
          <p:cNvPr id="14" name="Straight Arrow Connector 13">
            <a:extLst>
              <a:ext uri="{FF2B5EF4-FFF2-40B4-BE49-F238E27FC236}">
                <a16:creationId xmlns:a16="http://schemas.microsoft.com/office/drawing/2014/main" id="{D4AB0CB5-6490-5DAF-1C93-13FD88AAEE32}"/>
              </a:ext>
            </a:extLst>
          </p:cNvPr>
          <p:cNvCxnSpPr>
            <a:stCxn id="7" idx="6"/>
            <a:endCxn id="8" idx="1"/>
          </p:cNvCxnSpPr>
          <p:nvPr/>
        </p:nvCxnSpPr>
        <p:spPr>
          <a:xfrm>
            <a:off x="7243698" y="2284329"/>
            <a:ext cx="283880" cy="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9267A1-2912-2E62-787D-8596AAA7CC28}"/>
              </a:ext>
            </a:extLst>
          </p:cNvPr>
          <p:cNvCxnSpPr>
            <a:stCxn id="8" idx="2"/>
            <a:endCxn id="9" idx="0"/>
          </p:cNvCxnSpPr>
          <p:nvPr/>
        </p:nvCxnSpPr>
        <p:spPr>
          <a:xfrm>
            <a:off x="8640761" y="2610982"/>
            <a:ext cx="1" cy="201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285E4B1-E300-B468-EB25-6F22336E5CD7}"/>
              </a:ext>
            </a:extLst>
          </p:cNvPr>
          <p:cNvCxnSpPr>
            <a:stCxn id="9" idx="2"/>
            <a:endCxn id="10" idx="0"/>
          </p:cNvCxnSpPr>
          <p:nvPr/>
        </p:nvCxnSpPr>
        <p:spPr>
          <a:xfrm>
            <a:off x="8640762" y="3324478"/>
            <a:ext cx="0" cy="319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A41B0E8-191F-5B3E-4857-F02768F917E6}"/>
              </a:ext>
            </a:extLst>
          </p:cNvPr>
          <p:cNvCxnSpPr>
            <a:stCxn id="10" idx="2"/>
            <a:endCxn id="11" idx="0"/>
          </p:cNvCxnSpPr>
          <p:nvPr/>
        </p:nvCxnSpPr>
        <p:spPr>
          <a:xfrm>
            <a:off x="8640762" y="4306386"/>
            <a:ext cx="0" cy="319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8997592-2915-725E-9A80-8401A05ECD68}"/>
              </a:ext>
            </a:extLst>
          </p:cNvPr>
          <p:cNvCxnSpPr>
            <a:stCxn id="11" idx="2"/>
            <a:endCxn id="12" idx="1"/>
          </p:cNvCxnSpPr>
          <p:nvPr/>
        </p:nvCxnSpPr>
        <p:spPr>
          <a:xfrm rot="16200000" flipH="1">
            <a:off x="8914216" y="4998692"/>
            <a:ext cx="375574" cy="9224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600"/>
              </a:spcBef>
            </a:pPr>
            <a:r>
              <a:rPr lang="en-US" sz="2200" dirty="0">
                <a:solidFill>
                  <a:schemeClr val="accent3">
                    <a:lumMod val="25000"/>
                  </a:schemeClr>
                </a:solidFill>
                <a:latin typeface="Abadi"/>
              </a:rPr>
              <a:t>Web Scraped from: </a:t>
            </a:r>
          </a:p>
          <a:p>
            <a:pPr marL="0" indent="0">
              <a:lnSpc>
                <a:spcPct val="100000"/>
              </a:lnSpc>
              <a:spcBef>
                <a:spcPts val="600"/>
              </a:spcBef>
              <a:buNone/>
            </a:pPr>
            <a:r>
              <a:rPr lang="pl-PL" sz="1600" dirty="0">
                <a:solidFill>
                  <a:schemeClr val="accent3">
                    <a:lumMod val="25000"/>
                  </a:schemeClr>
                </a:solidFill>
                <a:latin typeface="Abadi"/>
              </a:rPr>
              <a:t>'https://en.wikipedia.org/wiki/List_of_Falcon_9_and_Falcon_Heavy_launches</a:t>
            </a:r>
            <a:r>
              <a:rPr lang="en-US" sz="1600" dirty="0">
                <a:solidFill>
                  <a:schemeClr val="accent3">
                    <a:lumMod val="25000"/>
                  </a:schemeClr>
                </a:solidFill>
                <a:latin typeface="Abadi"/>
              </a:rPr>
              <a:t>’</a:t>
            </a:r>
            <a:endParaRPr lang="en-US" sz="1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B8C13822-A197-D32A-EFAC-8B24FF67B350}"/>
              </a:ext>
            </a:extLst>
          </p:cNvPr>
          <p:cNvSpPr txBox="1"/>
          <p:nvPr/>
        </p:nvSpPr>
        <p:spPr>
          <a:xfrm>
            <a:off x="820738" y="6427211"/>
            <a:ext cx="10550524" cy="311465"/>
          </a:xfrm>
          <a:prstGeom prst="rect">
            <a:avLst/>
          </a:prstGeom>
          <a:solidFill>
            <a:schemeClr val="bg1">
              <a:lumMod val="65000"/>
            </a:schemeClr>
          </a:solidFill>
        </p:spPr>
        <p:txBody>
          <a:bodyPr wrap="none" rtlCol="0">
            <a:normAutofit/>
          </a:bodyPr>
          <a:lstStyle/>
          <a:p>
            <a:pPr algn="ctr"/>
            <a:r>
              <a:rPr lang="en-US" sz="1300" dirty="0">
                <a:solidFill>
                  <a:schemeClr val="bg1"/>
                </a:solidFill>
              </a:rPr>
              <a:t>https://github.com/ndriscoll20/IBMDataScience/blob/master/DataScienceCapstone/jupyter_notebooks/DataScienceCapstone_Webscraping.ipynb</a:t>
            </a:r>
          </a:p>
        </p:txBody>
      </p:sp>
      <p:sp>
        <p:nvSpPr>
          <p:cNvPr id="7" name="Content Placeholder 4">
            <a:extLst>
              <a:ext uri="{FF2B5EF4-FFF2-40B4-BE49-F238E27FC236}">
                <a16:creationId xmlns:a16="http://schemas.microsoft.com/office/drawing/2014/main" id="{1D831B3F-0B51-C390-62AD-E17DEB10A857}"/>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8" name="Oval 7">
            <a:extLst>
              <a:ext uri="{FF2B5EF4-FFF2-40B4-BE49-F238E27FC236}">
                <a16:creationId xmlns:a16="http://schemas.microsoft.com/office/drawing/2014/main" id="{9D05F872-8588-63D6-D3DC-173BC020DF44}"/>
              </a:ext>
            </a:extLst>
          </p:cNvPr>
          <p:cNvSpPr/>
          <p:nvPr/>
        </p:nvSpPr>
        <p:spPr>
          <a:xfrm>
            <a:off x="5991367" y="1944727"/>
            <a:ext cx="1252331" cy="679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55000" lnSpcReduction="20000"/>
          </a:bodyPr>
          <a:lstStyle/>
          <a:p>
            <a:pPr algn="ctr"/>
            <a:r>
              <a:rPr lang="en-US" dirty="0"/>
              <a:t>Assign html request to soup obj</a:t>
            </a:r>
          </a:p>
        </p:txBody>
      </p:sp>
      <p:sp>
        <p:nvSpPr>
          <p:cNvPr id="9" name="Rectangle 8">
            <a:extLst>
              <a:ext uri="{FF2B5EF4-FFF2-40B4-BE49-F238E27FC236}">
                <a16:creationId xmlns:a16="http://schemas.microsoft.com/office/drawing/2014/main" id="{CF8CAB6E-1A23-354E-C450-FE4A879AA831}"/>
              </a:ext>
            </a:extLst>
          </p:cNvPr>
          <p:cNvSpPr/>
          <p:nvPr/>
        </p:nvSpPr>
        <p:spPr>
          <a:xfrm>
            <a:off x="7527578" y="1964938"/>
            <a:ext cx="2226365" cy="6460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 Table from HTML request</a:t>
            </a:r>
          </a:p>
        </p:txBody>
      </p:sp>
      <p:sp>
        <p:nvSpPr>
          <p:cNvPr id="10" name="Rectangle 9">
            <a:extLst>
              <a:ext uri="{FF2B5EF4-FFF2-40B4-BE49-F238E27FC236}">
                <a16:creationId xmlns:a16="http://schemas.microsoft.com/office/drawing/2014/main" id="{515205D0-40A8-D95B-FFD0-C5293B8A34AC}"/>
              </a:ext>
            </a:extLst>
          </p:cNvPr>
          <p:cNvSpPr/>
          <p:nvPr/>
        </p:nvSpPr>
        <p:spPr>
          <a:xfrm>
            <a:off x="7527579" y="3212621"/>
            <a:ext cx="2226365" cy="5122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Create launch data </a:t>
            </a:r>
            <a:r>
              <a:rPr lang="en-US" dirty="0" err="1"/>
              <a:t>dict</a:t>
            </a:r>
            <a:r>
              <a:rPr lang="en-US" dirty="0"/>
              <a:t> </a:t>
            </a:r>
          </a:p>
        </p:txBody>
      </p:sp>
      <p:sp>
        <p:nvSpPr>
          <p:cNvPr id="12" name="Rectangle 11">
            <a:extLst>
              <a:ext uri="{FF2B5EF4-FFF2-40B4-BE49-F238E27FC236}">
                <a16:creationId xmlns:a16="http://schemas.microsoft.com/office/drawing/2014/main" id="{7204D036-1E4A-3FE8-C70A-FAD49C9C1749}"/>
              </a:ext>
            </a:extLst>
          </p:cNvPr>
          <p:cNvSpPr/>
          <p:nvPr/>
        </p:nvSpPr>
        <p:spPr>
          <a:xfrm>
            <a:off x="7527577" y="4289125"/>
            <a:ext cx="2226365" cy="662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Extract html table data to launch data </a:t>
            </a:r>
            <a:r>
              <a:rPr lang="en-US" sz="1400" dirty="0" err="1"/>
              <a:t>dict</a:t>
            </a:r>
            <a:endParaRPr lang="en-US" sz="1400" dirty="0"/>
          </a:p>
        </p:txBody>
      </p:sp>
      <p:sp>
        <p:nvSpPr>
          <p:cNvPr id="14" name="Rectangle: Rounded Corners 13">
            <a:extLst>
              <a:ext uri="{FF2B5EF4-FFF2-40B4-BE49-F238E27FC236}">
                <a16:creationId xmlns:a16="http://schemas.microsoft.com/office/drawing/2014/main" id="{C80C9995-2949-D132-E1E1-9A96661A32AF}"/>
              </a:ext>
            </a:extLst>
          </p:cNvPr>
          <p:cNvSpPr/>
          <p:nvPr/>
        </p:nvSpPr>
        <p:spPr>
          <a:xfrm>
            <a:off x="9563245" y="5379364"/>
            <a:ext cx="1722366" cy="5367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Save </a:t>
            </a:r>
            <a:r>
              <a:rPr lang="en-US" dirty="0" err="1"/>
              <a:t>Dict</a:t>
            </a:r>
            <a:r>
              <a:rPr lang="en-US" dirty="0"/>
              <a:t> to csv</a:t>
            </a:r>
          </a:p>
        </p:txBody>
      </p:sp>
      <p:cxnSp>
        <p:nvCxnSpPr>
          <p:cNvPr id="15" name="Straight Arrow Connector 14">
            <a:extLst>
              <a:ext uri="{FF2B5EF4-FFF2-40B4-BE49-F238E27FC236}">
                <a16:creationId xmlns:a16="http://schemas.microsoft.com/office/drawing/2014/main" id="{CEFBF336-B3F0-41CD-4B93-E11361D844DC}"/>
              </a:ext>
            </a:extLst>
          </p:cNvPr>
          <p:cNvCxnSpPr>
            <a:stCxn id="8" idx="6"/>
            <a:endCxn id="9" idx="1"/>
          </p:cNvCxnSpPr>
          <p:nvPr/>
        </p:nvCxnSpPr>
        <p:spPr>
          <a:xfrm>
            <a:off x="7243698" y="2284329"/>
            <a:ext cx="283880" cy="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5BE67D-6ED7-AF2D-7928-48684B8BE9C4}"/>
              </a:ext>
            </a:extLst>
          </p:cNvPr>
          <p:cNvCxnSpPr>
            <a:stCxn id="9" idx="2"/>
            <a:endCxn id="10" idx="0"/>
          </p:cNvCxnSpPr>
          <p:nvPr/>
        </p:nvCxnSpPr>
        <p:spPr>
          <a:xfrm>
            <a:off x="8640761" y="2610982"/>
            <a:ext cx="1" cy="601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DC6FA89-9B60-EEB0-88FD-0DD3D5B28926}"/>
              </a:ext>
            </a:extLst>
          </p:cNvPr>
          <p:cNvCxnSpPr>
            <a:stCxn id="10" idx="2"/>
            <a:endCxn id="12" idx="0"/>
          </p:cNvCxnSpPr>
          <p:nvPr/>
        </p:nvCxnSpPr>
        <p:spPr>
          <a:xfrm flipH="1">
            <a:off x="8640760" y="3724865"/>
            <a:ext cx="2" cy="564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03B90A71-9FFE-02F0-3F9F-C464036E3EF3}"/>
              </a:ext>
            </a:extLst>
          </p:cNvPr>
          <p:cNvCxnSpPr>
            <a:cxnSpLocks/>
            <a:stCxn id="12" idx="2"/>
            <a:endCxn id="14" idx="1"/>
          </p:cNvCxnSpPr>
          <p:nvPr/>
        </p:nvCxnSpPr>
        <p:spPr>
          <a:xfrm rot="16200000" flipH="1">
            <a:off x="8753800" y="4838275"/>
            <a:ext cx="696405" cy="9224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WrappedLabelHistory xmlns:xsi="http://www.w3.org/2001/XMLSchema-instance" xmlns:xsd="http://www.w3.org/2001/XMLSchema" xmlns="http://www.boldonjames.com/2016/02/Classifier/internal/wrappedLabelHistory">
  <Value>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dXNlclNlbGVjdGVkIiAvPjxVc2VyTmFtZT5VU1wxMTA5MzM2PC9Vc2VyTmFtZT48RGF0ZVRpbWU+MTAvMTIvMjAyMiAxMDo0Njo0NiBQTTwvRGF0ZVRpbWU+PExhYmVsU3RyaW5nPlRoaXMgYXJ0aWZhY3QgaGFzIG5vIGNsYXNzaWZpY2F0aW9uLjwvTGFiZWxTdHJpbmc+PC9pdGVtPjwvbGFiZWxIaXN0b3J5Pg==</Value>
</WrappedLabelHistory>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sisl xmlns:xsi="http://www.w3.org/2001/XMLSchema-instance" xmlns:xsd="http://www.w3.org/2001/XMLSchema" xmlns="http://www.boldonjames.com/2008/01/sie/internal/label" sislVersion="0" policy="cde53ac1-bf5f-4aae-9cf1-07509e23a4b0" origin="userSelected"/>
</file>

<file path=customXml/item5.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082E803A-DEFF-44E5-84EC-EB7D93B71E0A}">
  <ds:schemaRefs>
    <ds:schemaRef ds:uri="http://www.w3.org/2001/XMLSchema"/>
    <ds:schemaRef ds:uri="http://www.boldonjames.com/2016/02/Classifier/internal/wrappedLabelHistory"/>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4.xml><?xml version="1.0" encoding="utf-8"?>
<ds:datastoreItem xmlns:ds="http://schemas.openxmlformats.org/officeDocument/2006/customXml" ds:itemID="{B29C75BD-72DD-4784-9377-36BE17F6975C}">
  <ds:schemaRefs>
    <ds:schemaRef ds:uri="http://www.w3.org/2001/XMLSchema"/>
    <ds:schemaRef ds:uri="http://www.boldonjames.com/2008/01/sie/internal/label"/>
  </ds:schemaRefs>
</ds:datastoreItem>
</file>

<file path=customXml/itemProps5.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2948</TotalTime>
  <Words>2497</Words>
  <Application>Microsoft Office PowerPoint</Application>
  <PresentationFormat>Widescreen</PresentationFormat>
  <Paragraphs>316</Paragraphs>
  <Slides>47</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Consolas</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cp:lastModifiedBy>Nick Driscoll</cp:lastModifiedBy>
  <cp:revision>207</cp:revision>
  <dcterms:created xsi:type="dcterms:W3CDTF">2021-04-29T18:58:34Z</dcterms:created>
  <dcterms:modified xsi:type="dcterms:W3CDTF">2022-10-15T17:26:53Z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docIndexRef">
    <vt:lpwstr>989dd3db-ec97-412d-9c55-ef25d4b7df1d</vt:lpwstr>
  </property>
  <property fmtid="{D5CDD505-2E9C-101B-9397-08002B2CF9AE}" pid="4" name="bjDocumentSecurityLabel">
    <vt:lpwstr>This artifact has no classification.</vt:lpwstr>
  </property>
  <property fmtid="{D5CDD505-2E9C-101B-9397-08002B2CF9AE}" pid="5" name="bjClsUserRVM">
    <vt:lpwstr>[]</vt:lpwstr>
  </property>
  <property fmtid="{D5CDD505-2E9C-101B-9397-08002B2CF9AE}" pid="6" name="bjSaver">
    <vt:lpwstr>tS1Aa2ODQpmbrQ+CyqrrBBYu2nM2IfSU</vt:lpwstr>
  </property>
  <property fmtid="{D5CDD505-2E9C-101B-9397-08002B2CF9AE}" pid="7" name="bjLabelHistoryID">
    <vt:lpwstr>{082E803A-DEFF-44E5-84EC-EB7D93B71E0A}</vt:lpwstr>
  </property>
  <property fmtid="{D5CDD505-2E9C-101B-9397-08002B2CF9AE}" pid="8" name="bjDocumentLabelXML">
    <vt:lpwstr>&lt;?xml version="1.0" encoding="us-ascii"?&gt;&lt;sisl xmlns:xsd="http://www.w3.org/2001/XMLSchema" xmlns:xsi="http://www.w3.org/2001/XMLSchema-instance" sislVersion="0" policy="cde53ac1-bf5f-4aae-9cf1-07509e23a4b0" origin="userSelected" xmlns="http://www.boldonj</vt:lpwstr>
  </property>
  <property fmtid="{D5CDD505-2E9C-101B-9397-08002B2CF9AE}" pid="9" name="bjDocumentLabelXML-0">
    <vt:lpwstr>ames.com/2008/01/sie/internal/label"&gt;&lt;element uid="dececbd6-da3b-46fe-8f00-f9d9deea2ee1" value="" /&gt;&lt;element uid="bbbf7bf4-4f4f-4189-9c5e-65015de8a6ad" value="" /&gt;&lt;element uid="bba94c65-ac3d-4f34-b2e1-8de11ef6f01c" value="" /&gt;&lt;element uid="bc2b7c01-6db1-4</vt:lpwstr>
  </property>
  <property fmtid="{D5CDD505-2E9C-101B-9397-08002B2CF9AE}" pid="10" name="bjDocumentLabelXML-1">
    <vt:lpwstr>e7d-88d1-fc61674f86fd" value="" /&gt;&lt;element uid="92e993a3-af32-4afb-aa19-3a49cdb82c7a" value="" /&gt;&lt;/sisl&gt;</vt:lpwstr>
  </property>
  <property fmtid="{D5CDD505-2E9C-101B-9397-08002B2CF9AE}" pid="11" name="rtnipcontrolcode">
    <vt:lpwstr>unrestricted</vt:lpwstr>
  </property>
  <property fmtid="{D5CDD505-2E9C-101B-9397-08002B2CF9AE}" pid="12" name="rtnipcontrolcodevm">
    <vt:lpwstr>noipvm</vt:lpwstr>
  </property>
  <property fmtid="{D5CDD505-2E9C-101B-9397-08002B2CF9AE}" pid="13" name="rtnexportcontrolcountry">
    <vt:lpwstr>usa</vt:lpwstr>
  </property>
  <property fmtid="{D5CDD505-2E9C-101B-9397-08002B2CF9AE}" pid="14" name="rtnexportcontrolcode">
    <vt:lpwstr>otherinfo</vt:lpwstr>
  </property>
  <property fmtid="{D5CDD505-2E9C-101B-9397-08002B2CF9AE}" pid="15" name="rtnexportcontrolcodevm">
    <vt:lpwstr>nousecvm</vt:lpwstr>
  </property>
  <property fmtid="{D5CDD505-2E9C-101B-9397-08002B2CF9AE}" pid="16" name="bjLabelRefreshRequired">
    <vt:lpwstr>FileClassifier</vt:lpwstr>
  </property>
</Properties>
</file>